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498" r:id="rId2"/>
    <p:sldId id="499" r:id="rId3"/>
    <p:sldId id="510" r:id="rId4"/>
    <p:sldId id="501" r:id="rId5"/>
    <p:sldId id="503" r:id="rId6"/>
    <p:sldId id="511" r:id="rId7"/>
    <p:sldId id="512" r:id="rId8"/>
    <p:sldId id="513" r:id="rId9"/>
    <p:sldId id="505" r:id="rId10"/>
    <p:sldId id="514" r:id="rId11"/>
    <p:sldId id="506" r:id="rId12"/>
    <p:sldId id="507" r:id="rId13"/>
    <p:sldId id="508" r:id="rId14"/>
    <p:sldId id="509" r:id="rId15"/>
    <p:sldId id="500" r:id="rId16"/>
  </p:sldIdLst>
  <p:sldSz cx="9144000" cy="6858000" type="screen4x3"/>
  <p:notesSz cx="6858000" cy="99472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yşegül Turgut" initials="A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AC3"/>
    <a:srgbClr val="68E0C6"/>
    <a:srgbClr val="FFFFFF"/>
    <a:srgbClr val="60D5C6"/>
    <a:srgbClr val="49B6C3"/>
    <a:srgbClr val="409A4B"/>
    <a:srgbClr val="CC3300"/>
    <a:srgbClr val="357F5C"/>
    <a:srgbClr val="3A8A64"/>
    <a:srgbClr val="FF8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710" autoAdjust="0"/>
  </p:normalViewPr>
  <p:slideViewPr>
    <p:cSldViewPr snapToObjects="1"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21490-2F99-4B86-ADEB-D19E69F233E1}" type="doc">
      <dgm:prSet loTypeId="urn:microsoft.com/office/officeart/2009/3/layout/PieProcess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tr-TR"/>
        </a:p>
      </dgm:t>
    </dgm:pt>
    <dgm:pt modelId="{6BA25CE7-B82E-44E2-860D-D4B6D64EAD6D}">
      <dgm:prSet phldrT="[Metin]"/>
      <dgm:spPr/>
      <dgm:t>
        <a:bodyPr/>
        <a:lstStyle/>
        <a:p>
          <a:endParaRPr lang="tr-TR" dirty="0"/>
        </a:p>
      </dgm:t>
    </dgm:pt>
    <dgm:pt modelId="{88AE9CF1-DB81-4C2E-A808-6AF7C1C13586}" type="sibTrans" cxnId="{D834E892-F70A-487B-95A8-0FFAD606526C}">
      <dgm:prSet/>
      <dgm:spPr/>
      <dgm:t>
        <a:bodyPr/>
        <a:lstStyle/>
        <a:p>
          <a:endParaRPr lang="tr-TR"/>
        </a:p>
      </dgm:t>
    </dgm:pt>
    <dgm:pt modelId="{A96A85BD-EE02-4EAA-AD05-21F0371F69A8}" type="parTrans" cxnId="{D834E892-F70A-487B-95A8-0FFAD606526C}">
      <dgm:prSet/>
      <dgm:spPr/>
      <dgm:t>
        <a:bodyPr/>
        <a:lstStyle/>
        <a:p>
          <a:endParaRPr lang="tr-TR"/>
        </a:p>
      </dgm:t>
    </dgm:pt>
    <dgm:pt modelId="{04559381-5B4A-4C8E-9B35-C201F04EFE80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/>
            <a:t>Uygun Başvuru Sahipleri ve Ortaklar:</a:t>
          </a:r>
          <a:endParaRPr lang="tr-TR" sz="2400" b="1" dirty="0" smtClean="0">
            <a:latin typeface="Candara" pitchFamily="34" charset="0"/>
          </a:endParaRPr>
        </a:p>
        <a:p>
          <a:pPr algn="l">
            <a:spcAft>
              <a:spcPts val="588"/>
            </a:spcAft>
          </a:pPr>
          <a:r>
            <a:rPr lang="tr-TR" sz="1400" dirty="0" smtClean="0"/>
            <a:t>- Kamu Kurum ve Kuruluşları</a:t>
          </a:r>
          <a:endParaRPr lang="tr-TR" sz="1400" b="0" dirty="0" smtClean="0">
            <a:latin typeface="Candara" pitchFamily="34" charset="0"/>
          </a:endParaRPr>
        </a:p>
      </dgm:t>
    </dgm:pt>
    <dgm:pt modelId="{0E5501C5-1AAB-4D1F-82A5-188088C08D86}" type="sibTrans" cxnId="{AE853356-5CE4-4E24-B752-BF8531446AC0}">
      <dgm:prSet/>
      <dgm:spPr/>
      <dgm:t>
        <a:bodyPr/>
        <a:lstStyle/>
        <a:p>
          <a:endParaRPr lang="tr-TR"/>
        </a:p>
      </dgm:t>
    </dgm:pt>
    <dgm:pt modelId="{2BB84571-97F7-43C8-B3C0-7AAD1E44E456}" type="parTrans" cxnId="{AE853356-5CE4-4E24-B752-BF8531446AC0}">
      <dgm:prSet/>
      <dgm:spPr/>
      <dgm:t>
        <a:bodyPr/>
        <a:lstStyle/>
        <a:p>
          <a:endParaRPr lang="tr-TR"/>
        </a:p>
      </dgm:t>
    </dgm:pt>
    <dgm:pt modelId="{EB700CBA-5C1F-496F-AA24-143833E841CE}">
      <dgm:prSet custT="1"/>
      <dgm:spPr/>
      <dgm:t>
        <a:bodyPr/>
        <a:lstStyle/>
        <a:p>
          <a:pPr algn="l">
            <a:spcAft>
              <a:spcPts val="500"/>
            </a:spcAft>
          </a:pPr>
          <a:r>
            <a:rPr lang="tr-TR" sz="2400" dirty="0" smtClean="0">
              <a:latin typeface="Candara" pitchFamily="34" charset="0"/>
            </a:rPr>
            <a:t>6 ay</a:t>
          </a:r>
        </a:p>
        <a:p>
          <a:pPr algn="l">
            <a:spcAft>
              <a:spcPts val="0"/>
            </a:spcAft>
          </a:pPr>
          <a:endParaRPr lang="tr-TR" sz="2400" dirty="0" smtClean="0">
            <a:latin typeface="Candara" pitchFamily="34" charset="0"/>
          </a:endParaRPr>
        </a:p>
      </dgm:t>
    </dgm:pt>
    <dgm:pt modelId="{E2168F7B-DF47-4738-BFB3-D91C02823A11}" type="sibTrans" cxnId="{F16DA093-636B-45CC-A1D5-70C3B0E09980}">
      <dgm:prSet/>
      <dgm:spPr/>
      <dgm:t>
        <a:bodyPr/>
        <a:lstStyle/>
        <a:p>
          <a:endParaRPr lang="tr-TR"/>
        </a:p>
      </dgm:t>
    </dgm:pt>
    <dgm:pt modelId="{03C771C4-5826-4163-B63D-ADF0DCF66B01}" type="parTrans" cxnId="{F16DA093-636B-45CC-A1D5-70C3B0E09980}">
      <dgm:prSet/>
      <dgm:spPr/>
      <dgm:t>
        <a:bodyPr/>
        <a:lstStyle/>
        <a:p>
          <a:endParaRPr lang="tr-TR"/>
        </a:p>
      </dgm:t>
    </dgm:pt>
    <dgm:pt modelId="{E3E6EE8F-84EA-4D70-8434-7269F8CB3186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latin typeface="Candara" pitchFamily="34" charset="0"/>
            </a:rPr>
            <a:t>Proje Süresi:</a:t>
          </a:r>
          <a:endParaRPr lang="tr-TR" sz="2400" b="1" dirty="0">
            <a:latin typeface="Candara" pitchFamily="34" charset="0"/>
          </a:endParaRPr>
        </a:p>
      </dgm:t>
    </dgm:pt>
    <dgm:pt modelId="{43BAA0E8-B6C2-4110-B470-3D5C8BF28069}" type="sibTrans" cxnId="{C37F92A2-B8A9-4E31-94F4-19657586B65D}">
      <dgm:prSet/>
      <dgm:spPr/>
      <dgm:t>
        <a:bodyPr/>
        <a:lstStyle/>
        <a:p>
          <a:endParaRPr lang="tr-TR"/>
        </a:p>
      </dgm:t>
    </dgm:pt>
    <dgm:pt modelId="{B278E6FA-1589-4483-96ED-980B654661A3}" type="parTrans" cxnId="{C37F92A2-B8A9-4E31-94F4-19657586B65D}">
      <dgm:prSet/>
      <dgm:spPr/>
      <dgm:t>
        <a:bodyPr/>
        <a:lstStyle/>
        <a:p>
          <a:endParaRPr lang="tr-TR"/>
        </a:p>
      </dgm:t>
    </dgm:pt>
    <dgm:pt modelId="{6DC2C0D4-5A23-4DF6-B2B8-9F61F3D7F693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latin typeface="Candara" pitchFamily="34" charset="0"/>
            </a:rPr>
            <a:t>Program Bütçesi: </a:t>
          </a:r>
        </a:p>
        <a:p>
          <a:pPr algn="l">
            <a:spcAft>
              <a:spcPts val="0"/>
            </a:spcAft>
          </a:pPr>
          <a:r>
            <a:rPr lang="tr-TR" sz="2400" dirty="0" smtClean="0"/>
            <a:t>1.000.000 TL</a:t>
          </a:r>
          <a:endParaRPr lang="tr-TR" sz="2000" b="0" i="1" dirty="0" smtClean="0">
            <a:latin typeface="Candara" pitchFamily="34" charset="0"/>
          </a:endParaRPr>
        </a:p>
      </dgm:t>
    </dgm:pt>
    <dgm:pt modelId="{C5A3C5C5-A357-450C-8842-8CEA4BF315A5}" type="sibTrans" cxnId="{C9966CC6-674A-40FF-B4EA-01E457047A84}">
      <dgm:prSet/>
      <dgm:spPr/>
      <dgm:t>
        <a:bodyPr/>
        <a:lstStyle/>
        <a:p>
          <a:endParaRPr lang="tr-TR"/>
        </a:p>
      </dgm:t>
    </dgm:pt>
    <dgm:pt modelId="{FFDFB17B-EDCB-46B8-8AB1-C65FD64F32AB}" type="parTrans" cxnId="{C9966CC6-674A-40FF-B4EA-01E457047A84}">
      <dgm:prSet/>
      <dgm:spPr/>
      <dgm:t>
        <a:bodyPr/>
        <a:lstStyle/>
        <a:p>
          <a:endParaRPr lang="tr-TR"/>
        </a:p>
      </dgm:t>
    </dgm:pt>
    <dgm:pt modelId="{AC9EF924-3EC2-4923-BF8A-BBC79C290BD5}">
      <dgm:prSet phldrT="[Metin]"/>
      <dgm:spPr/>
      <dgm:t>
        <a:bodyPr/>
        <a:lstStyle/>
        <a:p>
          <a:endParaRPr lang="tr-TR" dirty="0"/>
        </a:p>
      </dgm:t>
    </dgm:pt>
    <dgm:pt modelId="{F016FF2A-9925-4FC6-B2F7-BAA51CF7D381}" type="sibTrans" cxnId="{04F41957-46C6-443C-9FEC-D5B10FCD1173}">
      <dgm:prSet/>
      <dgm:spPr/>
      <dgm:t>
        <a:bodyPr/>
        <a:lstStyle/>
        <a:p>
          <a:endParaRPr lang="tr-TR"/>
        </a:p>
      </dgm:t>
    </dgm:pt>
    <dgm:pt modelId="{AE5FC174-A5DF-45EF-9394-3ABE1C77DAB1}" type="parTrans" cxnId="{04F41957-46C6-443C-9FEC-D5B10FCD1173}">
      <dgm:prSet/>
      <dgm:spPr/>
      <dgm:t>
        <a:bodyPr/>
        <a:lstStyle/>
        <a:p>
          <a:endParaRPr lang="tr-TR"/>
        </a:p>
      </dgm:t>
    </dgm:pt>
    <dgm:pt modelId="{82D67253-441D-4D07-8649-8DECE6D62544}">
      <dgm:prSet phldrT="[Metin]"/>
      <dgm:spPr/>
      <dgm:t>
        <a:bodyPr/>
        <a:lstStyle/>
        <a:p>
          <a:endParaRPr lang="tr-TR" dirty="0"/>
        </a:p>
      </dgm:t>
    </dgm:pt>
    <dgm:pt modelId="{C0AF26BA-A2B2-49B1-A74F-D88FCDFE541E}" type="sibTrans" cxnId="{38E35D84-FAEB-4F52-88DF-589B6E88228B}">
      <dgm:prSet/>
      <dgm:spPr/>
      <dgm:t>
        <a:bodyPr/>
        <a:lstStyle/>
        <a:p>
          <a:endParaRPr lang="tr-TR"/>
        </a:p>
      </dgm:t>
    </dgm:pt>
    <dgm:pt modelId="{AB4E9EE9-12D4-40DB-9351-72041033EDB9}" type="parTrans" cxnId="{38E35D84-FAEB-4F52-88DF-589B6E88228B}">
      <dgm:prSet/>
      <dgm:spPr/>
      <dgm:t>
        <a:bodyPr/>
        <a:lstStyle/>
        <a:p>
          <a:endParaRPr lang="tr-TR"/>
        </a:p>
      </dgm:t>
    </dgm:pt>
    <dgm:pt modelId="{1A5725B6-B4D4-4CC1-8A55-604B4F3CDEA4}">
      <dgm:prSet custT="1"/>
      <dgm:spPr/>
      <dgm:t>
        <a:bodyPr/>
        <a:lstStyle/>
        <a:p>
          <a:r>
            <a:rPr lang="tr-TR" sz="1400" dirty="0" smtClean="0"/>
            <a:t>- Mahalli İdareler ve Mahalli İdare Birlikleri</a:t>
          </a:r>
          <a:endParaRPr lang="tr-TR" sz="1400" dirty="0"/>
        </a:p>
      </dgm:t>
    </dgm:pt>
    <dgm:pt modelId="{E3BC1C2A-4503-4E3E-9398-03ED4E60433A}" type="parTrans" cxnId="{909C2731-8A74-4593-BE7F-9E66A73F84B3}">
      <dgm:prSet/>
      <dgm:spPr/>
      <dgm:t>
        <a:bodyPr/>
        <a:lstStyle/>
        <a:p>
          <a:endParaRPr lang="tr-TR"/>
        </a:p>
      </dgm:t>
    </dgm:pt>
    <dgm:pt modelId="{93EA472A-F8D1-4AE9-A2A5-4AA44185696B}" type="sibTrans" cxnId="{909C2731-8A74-4593-BE7F-9E66A73F84B3}">
      <dgm:prSet/>
      <dgm:spPr/>
      <dgm:t>
        <a:bodyPr/>
        <a:lstStyle/>
        <a:p>
          <a:endParaRPr lang="tr-TR"/>
        </a:p>
      </dgm:t>
    </dgm:pt>
    <dgm:pt modelId="{E5915E94-D54F-431E-A1B6-FA250E84DF54}">
      <dgm:prSet custT="1"/>
      <dgm:spPr/>
      <dgm:t>
        <a:bodyPr/>
        <a:lstStyle/>
        <a:p>
          <a:r>
            <a:rPr lang="tr-TR" sz="1400" dirty="0" smtClean="0"/>
            <a:t>- Üniversiteler</a:t>
          </a:r>
          <a:endParaRPr lang="tr-TR" sz="1400" dirty="0"/>
        </a:p>
      </dgm:t>
    </dgm:pt>
    <dgm:pt modelId="{D4F3E76E-1543-4E3D-82E1-5CD5DB631326}" type="parTrans" cxnId="{7B2F5E40-3CEE-495D-BA2A-DB2514877B13}">
      <dgm:prSet/>
      <dgm:spPr/>
      <dgm:t>
        <a:bodyPr/>
        <a:lstStyle/>
        <a:p>
          <a:endParaRPr lang="tr-TR"/>
        </a:p>
      </dgm:t>
    </dgm:pt>
    <dgm:pt modelId="{43D7F311-4BE5-4A82-9A5A-2173159341EA}" type="sibTrans" cxnId="{7B2F5E40-3CEE-495D-BA2A-DB2514877B13}">
      <dgm:prSet/>
      <dgm:spPr/>
      <dgm:t>
        <a:bodyPr/>
        <a:lstStyle/>
        <a:p>
          <a:endParaRPr lang="tr-TR"/>
        </a:p>
      </dgm:t>
    </dgm:pt>
    <dgm:pt modelId="{E88C70D0-F909-4654-AACD-9FFA1A85ABF3}">
      <dgm:prSet custT="1"/>
      <dgm:spPr/>
      <dgm:t>
        <a:bodyPr/>
        <a:lstStyle/>
        <a:p>
          <a:r>
            <a:rPr lang="tr-TR" sz="1400" dirty="0" smtClean="0"/>
            <a:t>- Kamu Kurumu Niteliğindeki Meslek Kuruluşları</a:t>
          </a:r>
          <a:endParaRPr lang="tr-TR" sz="1400" dirty="0"/>
        </a:p>
      </dgm:t>
    </dgm:pt>
    <dgm:pt modelId="{AC73595B-D030-4ED6-AE22-815B7945A406}" type="parTrans" cxnId="{E0B8CCDD-B414-41F7-9FC0-63F967EFD000}">
      <dgm:prSet/>
      <dgm:spPr/>
      <dgm:t>
        <a:bodyPr/>
        <a:lstStyle/>
        <a:p>
          <a:endParaRPr lang="tr-TR"/>
        </a:p>
      </dgm:t>
    </dgm:pt>
    <dgm:pt modelId="{E3707310-7342-44D2-95E2-2C2CFF35192D}" type="sibTrans" cxnId="{E0B8CCDD-B414-41F7-9FC0-63F967EFD000}">
      <dgm:prSet/>
      <dgm:spPr/>
      <dgm:t>
        <a:bodyPr/>
        <a:lstStyle/>
        <a:p>
          <a:endParaRPr lang="tr-TR"/>
        </a:p>
      </dgm:t>
    </dgm:pt>
    <dgm:pt modelId="{C2790225-7FCF-4433-9893-F7F2B3A0072C}">
      <dgm:prSet custT="1"/>
      <dgm:spPr/>
      <dgm:t>
        <a:bodyPr/>
        <a:lstStyle/>
        <a:p>
          <a:r>
            <a:rPr lang="tr-TR" sz="1400" dirty="0" smtClean="0"/>
            <a:t>- Sivil Toplum Kuruluşları </a:t>
          </a:r>
          <a:endParaRPr lang="tr-TR" sz="1400" dirty="0"/>
        </a:p>
      </dgm:t>
    </dgm:pt>
    <dgm:pt modelId="{2A78F425-98CA-4873-9BDA-6B98DF534ACD}" type="parTrans" cxnId="{78391452-513D-4206-A757-6E217A214470}">
      <dgm:prSet/>
      <dgm:spPr/>
      <dgm:t>
        <a:bodyPr/>
        <a:lstStyle/>
        <a:p>
          <a:endParaRPr lang="tr-TR"/>
        </a:p>
      </dgm:t>
    </dgm:pt>
    <dgm:pt modelId="{07649D85-AE30-4389-BC37-BA80EB309D4A}" type="sibTrans" cxnId="{78391452-513D-4206-A757-6E217A214470}">
      <dgm:prSet/>
      <dgm:spPr/>
      <dgm:t>
        <a:bodyPr/>
        <a:lstStyle/>
        <a:p>
          <a:endParaRPr lang="tr-TR"/>
        </a:p>
      </dgm:t>
    </dgm:pt>
    <dgm:pt modelId="{35E53444-DDFE-4AE3-A9E4-A6954F153341}">
      <dgm:prSet custT="1"/>
      <dgm:spPr/>
      <dgm:t>
        <a:bodyPr/>
        <a:lstStyle/>
        <a:p>
          <a:r>
            <a:rPr lang="tr-TR" sz="1400" dirty="0" smtClean="0"/>
            <a:t>- Organize Sanayi Bölgeleri</a:t>
          </a:r>
          <a:endParaRPr lang="tr-TR" sz="1400" dirty="0"/>
        </a:p>
      </dgm:t>
    </dgm:pt>
    <dgm:pt modelId="{736B4DA0-0099-4C23-9D9E-A32A5B1D309E}" type="parTrans" cxnId="{6D72B2F8-B98F-4DA8-B1BE-8C5B6217C940}">
      <dgm:prSet/>
      <dgm:spPr/>
      <dgm:t>
        <a:bodyPr/>
        <a:lstStyle/>
        <a:p>
          <a:endParaRPr lang="tr-TR"/>
        </a:p>
      </dgm:t>
    </dgm:pt>
    <dgm:pt modelId="{AEF37D3B-8AB8-432C-B8E6-F9FF3CD559A8}" type="sibTrans" cxnId="{6D72B2F8-B98F-4DA8-B1BE-8C5B6217C940}">
      <dgm:prSet/>
      <dgm:spPr/>
      <dgm:t>
        <a:bodyPr/>
        <a:lstStyle/>
        <a:p>
          <a:endParaRPr lang="tr-TR"/>
        </a:p>
      </dgm:t>
    </dgm:pt>
    <dgm:pt modelId="{ECE096D8-3C55-44A5-B402-1D39CFF77927}">
      <dgm:prSet custT="1"/>
      <dgm:spPr/>
      <dgm:t>
        <a:bodyPr/>
        <a:lstStyle/>
        <a:p>
          <a:r>
            <a:rPr lang="tr-TR" sz="1400" dirty="0" smtClean="0"/>
            <a:t>- Küçük Sanayi Siteleri</a:t>
          </a:r>
          <a:endParaRPr lang="tr-TR" sz="1400" dirty="0"/>
        </a:p>
      </dgm:t>
    </dgm:pt>
    <dgm:pt modelId="{C18F50E5-F123-4C2A-BED8-AE8DA078E099}" type="parTrans" cxnId="{5C28E627-0894-470E-8CEE-6E7492AED3CB}">
      <dgm:prSet/>
      <dgm:spPr/>
      <dgm:t>
        <a:bodyPr/>
        <a:lstStyle/>
        <a:p>
          <a:endParaRPr lang="tr-TR"/>
        </a:p>
      </dgm:t>
    </dgm:pt>
    <dgm:pt modelId="{FDE944D5-BB0E-43E8-8A8B-6D57D3893BBE}" type="sibTrans" cxnId="{5C28E627-0894-470E-8CEE-6E7492AED3CB}">
      <dgm:prSet/>
      <dgm:spPr/>
      <dgm:t>
        <a:bodyPr/>
        <a:lstStyle/>
        <a:p>
          <a:endParaRPr lang="tr-TR"/>
        </a:p>
      </dgm:t>
    </dgm:pt>
    <dgm:pt modelId="{014C0D86-B8E6-4980-B39F-133942CDCCFE}">
      <dgm:prSet custT="1"/>
      <dgm:spPr/>
      <dgm:t>
        <a:bodyPr/>
        <a:lstStyle/>
        <a:p>
          <a:r>
            <a:rPr lang="tr-TR" sz="1400" dirty="0" smtClean="0"/>
            <a:t>- Teknoparklar, Teknoloji Geliştirme Bölgeleri, Endüstri Bölgeleri</a:t>
          </a:r>
          <a:endParaRPr lang="tr-TR" sz="1400" dirty="0"/>
        </a:p>
      </dgm:t>
    </dgm:pt>
    <dgm:pt modelId="{57F98B55-DA4A-498D-B5FA-71F22C8DB0A6}" type="parTrans" cxnId="{6A100C3C-13AC-4EC2-87B2-A30BC824AF52}">
      <dgm:prSet/>
      <dgm:spPr/>
      <dgm:t>
        <a:bodyPr/>
        <a:lstStyle/>
        <a:p>
          <a:endParaRPr lang="tr-TR"/>
        </a:p>
      </dgm:t>
    </dgm:pt>
    <dgm:pt modelId="{6AB936D2-6DB6-426C-AE87-2EFB1AEAE437}" type="sibTrans" cxnId="{6A100C3C-13AC-4EC2-87B2-A30BC824AF52}">
      <dgm:prSet/>
      <dgm:spPr/>
      <dgm:t>
        <a:bodyPr/>
        <a:lstStyle/>
        <a:p>
          <a:endParaRPr lang="tr-TR"/>
        </a:p>
      </dgm:t>
    </dgm:pt>
    <dgm:pt modelId="{3A259E24-035D-455C-82D0-BC3BF780C8B7}">
      <dgm:prSet custT="1"/>
      <dgm:spPr/>
      <dgm:t>
        <a:bodyPr/>
        <a:lstStyle/>
        <a:p>
          <a:r>
            <a:rPr lang="tr-TR" sz="1400" dirty="0" smtClean="0"/>
            <a:t>- Serbest Bölge İşleticileri ve İş Geliştirme Merkezleri</a:t>
          </a:r>
          <a:endParaRPr lang="tr-TR" sz="1400" dirty="0"/>
        </a:p>
      </dgm:t>
    </dgm:pt>
    <dgm:pt modelId="{25DC6F22-CE28-45CC-AA82-ED6F3395236B}" type="parTrans" cxnId="{2CA2ADDB-C2CF-472E-A47C-74F81E77A53D}">
      <dgm:prSet/>
      <dgm:spPr/>
      <dgm:t>
        <a:bodyPr/>
        <a:lstStyle/>
        <a:p>
          <a:endParaRPr lang="tr-TR"/>
        </a:p>
      </dgm:t>
    </dgm:pt>
    <dgm:pt modelId="{2F8F649D-80B3-4CCB-BC8E-FD758D06A793}" type="sibTrans" cxnId="{2CA2ADDB-C2CF-472E-A47C-74F81E77A53D}">
      <dgm:prSet/>
      <dgm:spPr/>
      <dgm:t>
        <a:bodyPr/>
        <a:lstStyle/>
        <a:p>
          <a:endParaRPr lang="tr-TR"/>
        </a:p>
      </dgm:t>
    </dgm:pt>
    <dgm:pt modelId="{5F777611-8BF4-45D8-BFF4-3A5AF93A6D4E}">
      <dgm:prSet custT="1"/>
      <dgm:spPr/>
      <dgm:t>
        <a:bodyPr/>
        <a:lstStyle/>
        <a:p>
          <a:r>
            <a:rPr lang="tr-TR" sz="1400" dirty="0" smtClean="0"/>
            <a:t>- Birlik ve Kooperatifler</a:t>
          </a:r>
          <a:endParaRPr lang="tr-TR" sz="1400" dirty="0"/>
        </a:p>
      </dgm:t>
    </dgm:pt>
    <dgm:pt modelId="{9EB6566C-D979-4F12-80BD-3D3954DC8CD8}" type="parTrans" cxnId="{10942562-C89B-4640-89E9-7DBD009CDFEC}">
      <dgm:prSet/>
      <dgm:spPr/>
      <dgm:t>
        <a:bodyPr/>
        <a:lstStyle/>
        <a:p>
          <a:endParaRPr lang="tr-TR"/>
        </a:p>
      </dgm:t>
    </dgm:pt>
    <dgm:pt modelId="{9EF292A8-6F3D-4A62-9E7B-CCD598242F7C}" type="sibTrans" cxnId="{10942562-C89B-4640-89E9-7DBD009CDFEC}">
      <dgm:prSet/>
      <dgm:spPr/>
      <dgm:t>
        <a:bodyPr/>
        <a:lstStyle/>
        <a:p>
          <a:endParaRPr lang="tr-TR"/>
        </a:p>
      </dgm:t>
    </dgm:pt>
    <dgm:pt modelId="{C5C7415B-603E-4846-A5B6-AF3451B9120B}" type="pres">
      <dgm:prSet presAssocID="{DC321490-2F99-4B86-ADEB-D19E69F233E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8C3B33B-24A7-47E2-9ABE-DEC524B1D601}" type="pres">
      <dgm:prSet presAssocID="{6BA25CE7-B82E-44E2-860D-D4B6D64EAD6D}" presName="ParentComposite" presStyleCnt="0"/>
      <dgm:spPr/>
      <dgm:t>
        <a:bodyPr/>
        <a:lstStyle/>
        <a:p>
          <a:endParaRPr lang="tr-TR"/>
        </a:p>
      </dgm:t>
    </dgm:pt>
    <dgm:pt modelId="{B281CF43-2C15-4FA6-9962-94BF8F91B8C0}" type="pres">
      <dgm:prSet presAssocID="{6BA25CE7-B82E-44E2-860D-D4B6D64EAD6D}" presName="Chord" presStyleLbl="bgShp" presStyleIdx="0" presStyleCnt="3"/>
      <dgm:spPr>
        <a:solidFill>
          <a:srgbClr val="68E0C6"/>
        </a:solidFill>
        <a:ln>
          <a:noFill/>
        </a:ln>
      </dgm:spPr>
      <dgm:t>
        <a:bodyPr/>
        <a:lstStyle/>
        <a:p>
          <a:endParaRPr lang="tr-TR"/>
        </a:p>
      </dgm:t>
    </dgm:pt>
    <dgm:pt modelId="{8389577F-441B-4F2E-B822-17EE54D887D1}" type="pres">
      <dgm:prSet presAssocID="{6BA25CE7-B82E-44E2-860D-D4B6D64EAD6D}" presName="Pie" presStyleLbl="alignNode1" presStyleIdx="0" presStyleCnt="3"/>
      <dgm:spPr>
        <a:solidFill>
          <a:srgbClr val="4ABAC3"/>
        </a:solidFill>
        <a:ln>
          <a:noFill/>
        </a:ln>
      </dgm:spPr>
      <dgm:t>
        <a:bodyPr/>
        <a:lstStyle/>
        <a:p>
          <a:endParaRPr lang="tr-TR"/>
        </a:p>
      </dgm:t>
    </dgm:pt>
    <dgm:pt modelId="{C70EC0B2-25AA-464F-AB90-8F1FD75E6E1E}" type="pres">
      <dgm:prSet presAssocID="{6BA25CE7-B82E-44E2-860D-D4B6D64EAD6D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A1BA1F-A966-42B6-BC1B-5E6CED7AAA9A}" type="pres">
      <dgm:prSet presAssocID="{0E5501C5-1AAB-4D1F-82A5-188088C08D86}" presName="negSibTrans" presStyleCnt="0"/>
      <dgm:spPr/>
      <dgm:t>
        <a:bodyPr/>
        <a:lstStyle/>
        <a:p>
          <a:endParaRPr lang="tr-TR"/>
        </a:p>
      </dgm:t>
    </dgm:pt>
    <dgm:pt modelId="{B9A569F7-A5D2-4ED0-A625-D48FC07E170E}" type="pres">
      <dgm:prSet presAssocID="{6BA25CE7-B82E-44E2-860D-D4B6D64EAD6D}" presName="composite" presStyleCnt="0"/>
      <dgm:spPr/>
      <dgm:t>
        <a:bodyPr/>
        <a:lstStyle/>
        <a:p>
          <a:endParaRPr lang="tr-TR"/>
        </a:p>
      </dgm:t>
    </dgm:pt>
    <dgm:pt modelId="{DFA15E40-E02E-4C4F-A627-23B79EA9DC1E}" type="pres">
      <dgm:prSet presAssocID="{6BA25CE7-B82E-44E2-860D-D4B6D64EAD6D}" presName="Child" presStyleLbl="revTx" presStyleIdx="1" presStyleCnt="6" custScaleX="397779" custScaleY="104539" custLinFactNeighborX="-283" custLinFactNeighborY="23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FB00B7-3ED8-4C56-82D2-69A23FED0EC7}" type="pres">
      <dgm:prSet presAssocID="{88AE9CF1-DB81-4C2E-A808-6AF7C1C13586}" presName="sibTrans" presStyleCnt="0"/>
      <dgm:spPr/>
      <dgm:t>
        <a:bodyPr/>
        <a:lstStyle/>
        <a:p>
          <a:endParaRPr lang="tr-TR"/>
        </a:p>
      </dgm:t>
    </dgm:pt>
    <dgm:pt modelId="{3789FCA2-F397-48B2-B841-786C523C7D11}" type="pres">
      <dgm:prSet presAssocID="{AC9EF924-3EC2-4923-BF8A-BBC79C290BD5}" presName="ParentComposite" presStyleCnt="0"/>
      <dgm:spPr/>
      <dgm:t>
        <a:bodyPr/>
        <a:lstStyle/>
        <a:p>
          <a:endParaRPr lang="tr-TR"/>
        </a:p>
      </dgm:t>
    </dgm:pt>
    <dgm:pt modelId="{ED68AC30-7C69-4F25-89F6-697FE43426DD}" type="pres">
      <dgm:prSet presAssocID="{AC9EF924-3EC2-4923-BF8A-BBC79C290BD5}" presName="Chord" presStyleLbl="bgShp" presStyleIdx="1" presStyleCnt="3"/>
      <dgm:spPr>
        <a:solidFill>
          <a:srgbClr val="68E0C6"/>
        </a:solidFill>
        <a:ln>
          <a:noFill/>
        </a:ln>
      </dgm:spPr>
      <dgm:t>
        <a:bodyPr/>
        <a:lstStyle/>
        <a:p>
          <a:endParaRPr lang="tr-TR"/>
        </a:p>
      </dgm:t>
    </dgm:pt>
    <dgm:pt modelId="{836BB6E3-3327-4DC3-8868-1BCC3C5201BE}" type="pres">
      <dgm:prSet presAssocID="{AC9EF924-3EC2-4923-BF8A-BBC79C290BD5}" presName="Pie" presStyleLbl="alignNode1" presStyleIdx="1" presStyleCnt="3"/>
      <dgm:spPr>
        <a:solidFill>
          <a:srgbClr val="4ABAC3"/>
        </a:solidFill>
        <a:ln>
          <a:noFill/>
        </a:ln>
      </dgm:spPr>
      <dgm:t>
        <a:bodyPr/>
        <a:lstStyle/>
        <a:p>
          <a:endParaRPr lang="tr-TR"/>
        </a:p>
      </dgm:t>
    </dgm:pt>
    <dgm:pt modelId="{724B743D-723E-428E-B840-A0C61D62DF09}" type="pres">
      <dgm:prSet presAssocID="{AC9EF924-3EC2-4923-BF8A-BBC79C290BD5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53D32C-A1ED-4004-B94A-185666B98DF8}" type="pres">
      <dgm:prSet presAssocID="{C5A3C5C5-A357-450C-8842-8CEA4BF315A5}" presName="negSibTrans" presStyleCnt="0"/>
      <dgm:spPr/>
      <dgm:t>
        <a:bodyPr/>
        <a:lstStyle/>
        <a:p>
          <a:endParaRPr lang="tr-TR"/>
        </a:p>
      </dgm:t>
    </dgm:pt>
    <dgm:pt modelId="{8F9C5098-C313-4144-B1C1-313FF6C9021D}" type="pres">
      <dgm:prSet presAssocID="{AC9EF924-3EC2-4923-BF8A-BBC79C290BD5}" presName="composite" presStyleCnt="0"/>
      <dgm:spPr/>
      <dgm:t>
        <a:bodyPr/>
        <a:lstStyle/>
        <a:p>
          <a:endParaRPr lang="tr-TR"/>
        </a:p>
      </dgm:t>
    </dgm:pt>
    <dgm:pt modelId="{E1A538B5-3202-472C-B761-94E72A97C2D1}" type="pres">
      <dgm:prSet presAssocID="{AC9EF924-3EC2-4923-BF8A-BBC79C290BD5}" presName="Child" presStyleLbl="revTx" presStyleIdx="3" presStyleCnt="6" custScaleX="2853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562BCF-3D8E-4CEE-A4DB-00B2840D9D3E}" type="pres">
      <dgm:prSet presAssocID="{F016FF2A-9925-4FC6-B2F7-BAA51CF7D381}" presName="sibTrans" presStyleCnt="0"/>
      <dgm:spPr/>
      <dgm:t>
        <a:bodyPr/>
        <a:lstStyle/>
        <a:p>
          <a:endParaRPr lang="tr-TR"/>
        </a:p>
      </dgm:t>
    </dgm:pt>
    <dgm:pt modelId="{4869C399-FCE6-4F3A-BBA2-CEC467B01144}" type="pres">
      <dgm:prSet presAssocID="{82D67253-441D-4D07-8649-8DECE6D62544}" presName="ParentComposite" presStyleCnt="0"/>
      <dgm:spPr/>
      <dgm:t>
        <a:bodyPr/>
        <a:lstStyle/>
        <a:p>
          <a:endParaRPr lang="tr-TR"/>
        </a:p>
      </dgm:t>
    </dgm:pt>
    <dgm:pt modelId="{853B28F4-17A4-417A-B154-22616F62EA7E}" type="pres">
      <dgm:prSet presAssocID="{82D67253-441D-4D07-8649-8DECE6D62544}" presName="Chord" presStyleLbl="bgShp" presStyleIdx="2" presStyleCnt="3" custLinFactX="-91034" custLinFactNeighborX="-100000" custLinFactNeighborY="5834"/>
      <dgm:spPr>
        <a:solidFill>
          <a:srgbClr val="68E0C6"/>
        </a:solidFill>
      </dgm:spPr>
      <dgm:t>
        <a:bodyPr/>
        <a:lstStyle/>
        <a:p>
          <a:endParaRPr lang="tr-TR"/>
        </a:p>
      </dgm:t>
    </dgm:pt>
    <dgm:pt modelId="{F49D76B8-E2DE-4459-B39A-A62A18C8B763}" type="pres">
      <dgm:prSet presAssocID="{82D67253-441D-4D07-8649-8DECE6D62544}" presName="Pie" presStyleLbl="alignNode1" presStyleIdx="2" presStyleCnt="3" custLinFactX="-100000" custLinFactNeighborX="-138793" custLinFactNeighborY="7292"/>
      <dgm:spPr>
        <a:solidFill>
          <a:srgbClr val="4ABAC3"/>
        </a:solidFill>
        <a:ln>
          <a:noFill/>
        </a:ln>
      </dgm:spPr>
      <dgm:t>
        <a:bodyPr/>
        <a:lstStyle/>
        <a:p>
          <a:endParaRPr lang="tr-TR"/>
        </a:p>
      </dgm:t>
    </dgm:pt>
    <dgm:pt modelId="{68D109EC-1D8C-4EE4-B78B-D03CF07F39B6}" type="pres">
      <dgm:prSet presAssocID="{82D67253-441D-4D07-8649-8DECE6D62544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FA75C2-9D6A-42BE-AA01-A897C559D7EC}" type="pres">
      <dgm:prSet presAssocID="{43BAA0E8-B6C2-4110-B470-3D5C8BF28069}" presName="negSibTrans" presStyleCnt="0"/>
      <dgm:spPr/>
      <dgm:t>
        <a:bodyPr/>
        <a:lstStyle/>
        <a:p>
          <a:endParaRPr lang="tr-TR"/>
        </a:p>
      </dgm:t>
    </dgm:pt>
    <dgm:pt modelId="{813117E1-419E-4D0B-A74E-15BBA4ECEBD7}" type="pres">
      <dgm:prSet presAssocID="{82D67253-441D-4D07-8649-8DECE6D62544}" presName="composite" presStyleCnt="0"/>
      <dgm:spPr/>
      <dgm:t>
        <a:bodyPr/>
        <a:lstStyle/>
        <a:p>
          <a:endParaRPr lang="tr-TR"/>
        </a:p>
      </dgm:t>
    </dgm:pt>
    <dgm:pt modelId="{0F046796-8B70-4F1D-9451-A6D847ED4CC1}" type="pres">
      <dgm:prSet presAssocID="{82D67253-441D-4D07-8649-8DECE6D62544}" presName="Child" presStyleLbl="revTx" presStyleIdx="5" presStyleCnt="6" custScaleX="253900" custScaleY="100098" custLinFactNeighborX="-95517" custLinFactNeighborY="14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091C6AD-22F1-4349-9BA3-F897E769526A}" type="presOf" srcId="{1A5725B6-B4D4-4CC1-8A55-604B4F3CDEA4}" destId="{DFA15E40-E02E-4C4F-A627-23B79EA9DC1E}" srcOrd="0" destOrd="1" presId="urn:microsoft.com/office/officeart/2009/3/layout/PieProcess"/>
    <dgm:cxn modelId="{26FBC73F-307A-46CB-8FD1-8493C60EB3B2}" type="presOf" srcId="{6BA25CE7-B82E-44E2-860D-D4B6D64EAD6D}" destId="{C70EC0B2-25AA-464F-AB90-8F1FD75E6E1E}" srcOrd="0" destOrd="0" presId="urn:microsoft.com/office/officeart/2009/3/layout/PieProcess"/>
    <dgm:cxn modelId="{540CBA5B-0019-4B8A-B783-5C80675024F4}" type="presOf" srcId="{04559381-5B4A-4C8E-9B35-C201F04EFE80}" destId="{DFA15E40-E02E-4C4F-A627-23B79EA9DC1E}" srcOrd="0" destOrd="0" presId="urn:microsoft.com/office/officeart/2009/3/layout/PieProcess"/>
    <dgm:cxn modelId="{10942562-C89B-4640-89E9-7DBD009CDFEC}" srcId="{6BA25CE7-B82E-44E2-860D-D4B6D64EAD6D}" destId="{5F777611-8BF4-45D8-BFF4-3A5AF93A6D4E}" srcOrd="9" destOrd="0" parTransId="{9EB6566C-D979-4F12-80BD-3D3954DC8CD8}" sibTransId="{9EF292A8-6F3D-4A62-9E7B-CCD598242F7C}"/>
    <dgm:cxn modelId="{6D72B2F8-B98F-4DA8-B1BE-8C5B6217C940}" srcId="{6BA25CE7-B82E-44E2-860D-D4B6D64EAD6D}" destId="{35E53444-DDFE-4AE3-A9E4-A6954F153341}" srcOrd="5" destOrd="0" parTransId="{736B4DA0-0099-4C23-9D9E-A32A5B1D309E}" sibTransId="{AEF37D3B-8AB8-432C-B8E6-F9FF3CD559A8}"/>
    <dgm:cxn modelId="{D834E892-F70A-487B-95A8-0FFAD606526C}" srcId="{DC321490-2F99-4B86-ADEB-D19E69F233E1}" destId="{6BA25CE7-B82E-44E2-860D-D4B6D64EAD6D}" srcOrd="0" destOrd="0" parTransId="{A96A85BD-EE02-4EAA-AD05-21F0371F69A8}" sibTransId="{88AE9CF1-DB81-4C2E-A808-6AF7C1C13586}"/>
    <dgm:cxn modelId="{DA3B5819-0491-455E-A63F-80572B0B1FA4}" type="presOf" srcId="{EB700CBA-5C1F-496F-AA24-143833E841CE}" destId="{0F046796-8B70-4F1D-9451-A6D847ED4CC1}" srcOrd="0" destOrd="1" presId="urn:microsoft.com/office/officeart/2009/3/layout/PieProcess"/>
    <dgm:cxn modelId="{9042CFF6-BBDD-4B1E-B818-21D761D75713}" type="presOf" srcId="{82D67253-441D-4D07-8649-8DECE6D62544}" destId="{68D109EC-1D8C-4EE4-B78B-D03CF07F39B6}" srcOrd="0" destOrd="0" presId="urn:microsoft.com/office/officeart/2009/3/layout/PieProcess"/>
    <dgm:cxn modelId="{7914C208-3584-4847-A035-4DD8AC102868}" type="presOf" srcId="{5F777611-8BF4-45D8-BFF4-3A5AF93A6D4E}" destId="{DFA15E40-E02E-4C4F-A627-23B79EA9DC1E}" srcOrd="0" destOrd="9" presId="urn:microsoft.com/office/officeart/2009/3/layout/PieProcess"/>
    <dgm:cxn modelId="{7B2F5E40-3CEE-495D-BA2A-DB2514877B13}" srcId="{6BA25CE7-B82E-44E2-860D-D4B6D64EAD6D}" destId="{E5915E94-D54F-431E-A1B6-FA250E84DF54}" srcOrd="2" destOrd="0" parTransId="{D4F3E76E-1543-4E3D-82E1-5CD5DB631326}" sibTransId="{43D7F311-4BE5-4A82-9A5A-2173159341EA}"/>
    <dgm:cxn modelId="{3DA58EB3-0284-4FB7-ACFD-A4AD4937801D}" type="presOf" srcId="{C2790225-7FCF-4433-9893-F7F2B3A0072C}" destId="{DFA15E40-E02E-4C4F-A627-23B79EA9DC1E}" srcOrd="0" destOrd="4" presId="urn:microsoft.com/office/officeart/2009/3/layout/PieProcess"/>
    <dgm:cxn modelId="{F51DF1D6-4977-455C-84A8-7BAAAC6FA8BA}" type="presOf" srcId="{DC321490-2F99-4B86-ADEB-D19E69F233E1}" destId="{C5C7415B-603E-4846-A5B6-AF3451B9120B}" srcOrd="0" destOrd="0" presId="urn:microsoft.com/office/officeart/2009/3/layout/PieProcess"/>
    <dgm:cxn modelId="{C37F92A2-B8A9-4E31-94F4-19657586B65D}" srcId="{82D67253-441D-4D07-8649-8DECE6D62544}" destId="{E3E6EE8F-84EA-4D70-8434-7269F8CB3186}" srcOrd="0" destOrd="0" parTransId="{B278E6FA-1589-4483-96ED-980B654661A3}" sibTransId="{43BAA0E8-B6C2-4110-B470-3D5C8BF28069}"/>
    <dgm:cxn modelId="{6A100C3C-13AC-4EC2-87B2-A30BC824AF52}" srcId="{6BA25CE7-B82E-44E2-860D-D4B6D64EAD6D}" destId="{014C0D86-B8E6-4980-B39F-133942CDCCFE}" srcOrd="7" destOrd="0" parTransId="{57F98B55-DA4A-498D-B5FA-71F22C8DB0A6}" sibTransId="{6AB936D2-6DB6-426C-AE87-2EFB1AEAE437}"/>
    <dgm:cxn modelId="{E0B8CCDD-B414-41F7-9FC0-63F967EFD000}" srcId="{6BA25CE7-B82E-44E2-860D-D4B6D64EAD6D}" destId="{E88C70D0-F909-4654-AACD-9FFA1A85ABF3}" srcOrd="3" destOrd="0" parTransId="{AC73595B-D030-4ED6-AE22-815B7945A406}" sibTransId="{E3707310-7342-44D2-95E2-2C2CFF35192D}"/>
    <dgm:cxn modelId="{F16DA093-636B-45CC-A1D5-70C3B0E09980}" srcId="{82D67253-441D-4D07-8649-8DECE6D62544}" destId="{EB700CBA-5C1F-496F-AA24-143833E841CE}" srcOrd="1" destOrd="0" parTransId="{03C771C4-5826-4163-B63D-ADF0DCF66B01}" sibTransId="{E2168F7B-DF47-4738-BFB3-D91C02823A11}"/>
    <dgm:cxn modelId="{5AF39ED4-0576-4EC0-8461-E517CB18C7B8}" type="presOf" srcId="{E3E6EE8F-84EA-4D70-8434-7269F8CB3186}" destId="{0F046796-8B70-4F1D-9451-A6D847ED4CC1}" srcOrd="0" destOrd="0" presId="urn:microsoft.com/office/officeart/2009/3/layout/PieProcess"/>
    <dgm:cxn modelId="{38E35D84-FAEB-4F52-88DF-589B6E88228B}" srcId="{DC321490-2F99-4B86-ADEB-D19E69F233E1}" destId="{82D67253-441D-4D07-8649-8DECE6D62544}" srcOrd="2" destOrd="0" parTransId="{AB4E9EE9-12D4-40DB-9351-72041033EDB9}" sibTransId="{C0AF26BA-A2B2-49B1-A74F-D88FCDFE541E}"/>
    <dgm:cxn modelId="{909C2731-8A74-4593-BE7F-9E66A73F84B3}" srcId="{6BA25CE7-B82E-44E2-860D-D4B6D64EAD6D}" destId="{1A5725B6-B4D4-4CC1-8A55-604B4F3CDEA4}" srcOrd="1" destOrd="0" parTransId="{E3BC1C2A-4503-4E3E-9398-03ED4E60433A}" sibTransId="{93EA472A-F8D1-4AE9-A2A5-4AA44185696B}"/>
    <dgm:cxn modelId="{2CA2ADDB-C2CF-472E-A47C-74F81E77A53D}" srcId="{6BA25CE7-B82E-44E2-860D-D4B6D64EAD6D}" destId="{3A259E24-035D-455C-82D0-BC3BF780C8B7}" srcOrd="8" destOrd="0" parTransId="{25DC6F22-CE28-45CC-AA82-ED6F3395236B}" sibTransId="{2F8F649D-80B3-4CCB-BC8E-FD758D06A793}"/>
    <dgm:cxn modelId="{52118373-04E0-4576-BCCB-B46FD0736EDC}" type="presOf" srcId="{AC9EF924-3EC2-4923-BF8A-BBC79C290BD5}" destId="{724B743D-723E-428E-B840-A0C61D62DF09}" srcOrd="0" destOrd="0" presId="urn:microsoft.com/office/officeart/2009/3/layout/PieProcess"/>
    <dgm:cxn modelId="{5C28E627-0894-470E-8CEE-6E7492AED3CB}" srcId="{6BA25CE7-B82E-44E2-860D-D4B6D64EAD6D}" destId="{ECE096D8-3C55-44A5-B402-1D39CFF77927}" srcOrd="6" destOrd="0" parTransId="{C18F50E5-F123-4C2A-BED8-AE8DA078E099}" sibTransId="{FDE944D5-BB0E-43E8-8A8B-6D57D3893BBE}"/>
    <dgm:cxn modelId="{9BDA38D2-429E-468C-8474-308E4FC4C713}" type="presOf" srcId="{ECE096D8-3C55-44A5-B402-1D39CFF77927}" destId="{DFA15E40-E02E-4C4F-A627-23B79EA9DC1E}" srcOrd="0" destOrd="6" presId="urn:microsoft.com/office/officeart/2009/3/layout/PieProcess"/>
    <dgm:cxn modelId="{78391452-513D-4206-A757-6E217A214470}" srcId="{6BA25CE7-B82E-44E2-860D-D4B6D64EAD6D}" destId="{C2790225-7FCF-4433-9893-F7F2B3A0072C}" srcOrd="4" destOrd="0" parTransId="{2A78F425-98CA-4873-9BDA-6B98DF534ACD}" sibTransId="{07649D85-AE30-4389-BC37-BA80EB309D4A}"/>
    <dgm:cxn modelId="{C9966CC6-674A-40FF-B4EA-01E457047A84}" srcId="{AC9EF924-3EC2-4923-BF8A-BBC79C290BD5}" destId="{6DC2C0D4-5A23-4DF6-B2B8-9F61F3D7F693}" srcOrd="0" destOrd="0" parTransId="{FFDFB17B-EDCB-46B8-8AB1-C65FD64F32AB}" sibTransId="{C5A3C5C5-A357-450C-8842-8CEA4BF315A5}"/>
    <dgm:cxn modelId="{94C65F8B-740B-40AE-ADA3-9348BDF58F24}" type="presOf" srcId="{E88C70D0-F909-4654-AACD-9FFA1A85ABF3}" destId="{DFA15E40-E02E-4C4F-A627-23B79EA9DC1E}" srcOrd="0" destOrd="3" presId="urn:microsoft.com/office/officeart/2009/3/layout/PieProcess"/>
    <dgm:cxn modelId="{B1BDAC93-773D-4A0A-8A9A-4A2EAE025468}" type="presOf" srcId="{3A259E24-035D-455C-82D0-BC3BF780C8B7}" destId="{DFA15E40-E02E-4C4F-A627-23B79EA9DC1E}" srcOrd="0" destOrd="8" presId="urn:microsoft.com/office/officeart/2009/3/layout/PieProcess"/>
    <dgm:cxn modelId="{CDA286A7-4396-4227-96CE-0DF448F03B75}" type="presOf" srcId="{014C0D86-B8E6-4980-B39F-133942CDCCFE}" destId="{DFA15E40-E02E-4C4F-A627-23B79EA9DC1E}" srcOrd="0" destOrd="7" presId="urn:microsoft.com/office/officeart/2009/3/layout/PieProcess"/>
    <dgm:cxn modelId="{EF01AAB8-45D1-4532-9F08-F558AC074FF1}" type="presOf" srcId="{35E53444-DDFE-4AE3-A9E4-A6954F153341}" destId="{DFA15E40-E02E-4C4F-A627-23B79EA9DC1E}" srcOrd="0" destOrd="5" presId="urn:microsoft.com/office/officeart/2009/3/layout/PieProcess"/>
    <dgm:cxn modelId="{AE853356-5CE4-4E24-B752-BF8531446AC0}" srcId="{6BA25CE7-B82E-44E2-860D-D4B6D64EAD6D}" destId="{04559381-5B4A-4C8E-9B35-C201F04EFE80}" srcOrd="0" destOrd="0" parTransId="{2BB84571-97F7-43C8-B3C0-7AAD1E44E456}" sibTransId="{0E5501C5-1AAB-4D1F-82A5-188088C08D86}"/>
    <dgm:cxn modelId="{F6230C0F-6F63-4A58-9C2C-3EBB81972336}" type="presOf" srcId="{6DC2C0D4-5A23-4DF6-B2B8-9F61F3D7F693}" destId="{E1A538B5-3202-472C-B761-94E72A97C2D1}" srcOrd="0" destOrd="0" presId="urn:microsoft.com/office/officeart/2009/3/layout/PieProcess"/>
    <dgm:cxn modelId="{04F41957-46C6-443C-9FEC-D5B10FCD1173}" srcId="{DC321490-2F99-4B86-ADEB-D19E69F233E1}" destId="{AC9EF924-3EC2-4923-BF8A-BBC79C290BD5}" srcOrd="1" destOrd="0" parTransId="{AE5FC174-A5DF-45EF-9394-3ABE1C77DAB1}" sibTransId="{F016FF2A-9925-4FC6-B2F7-BAA51CF7D381}"/>
    <dgm:cxn modelId="{7C627E9F-F802-40A1-81F2-366B8CD4E2EC}" type="presOf" srcId="{E5915E94-D54F-431E-A1B6-FA250E84DF54}" destId="{DFA15E40-E02E-4C4F-A627-23B79EA9DC1E}" srcOrd="0" destOrd="2" presId="urn:microsoft.com/office/officeart/2009/3/layout/PieProcess"/>
    <dgm:cxn modelId="{3F85F110-A92A-4CF6-B272-6FE29D1B80D7}" type="presParOf" srcId="{C5C7415B-603E-4846-A5B6-AF3451B9120B}" destId="{98C3B33B-24A7-47E2-9ABE-DEC524B1D601}" srcOrd="0" destOrd="0" presId="urn:microsoft.com/office/officeart/2009/3/layout/PieProcess"/>
    <dgm:cxn modelId="{18EB5EF1-DDE0-431F-B233-143B6C55C22C}" type="presParOf" srcId="{98C3B33B-24A7-47E2-9ABE-DEC524B1D601}" destId="{B281CF43-2C15-4FA6-9962-94BF8F91B8C0}" srcOrd="0" destOrd="0" presId="urn:microsoft.com/office/officeart/2009/3/layout/PieProcess"/>
    <dgm:cxn modelId="{152E7EB1-AB9B-4507-85AB-B976954D8021}" type="presParOf" srcId="{98C3B33B-24A7-47E2-9ABE-DEC524B1D601}" destId="{8389577F-441B-4F2E-B822-17EE54D887D1}" srcOrd="1" destOrd="0" presId="urn:microsoft.com/office/officeart/2009/3/layout/PieProcess"/>
    <dgm:cxn modelId="{6984286C-1D16-4BCF-BACB-2145F7F074AE}" type="presParOf" srcId="{98C3B33B-24A7-47E2-9ABE-DEC524B1D601}" destId="{C70EC0B2-25AA-464F-AB90-8F1FD75E6E1E}" srcOrd="2" destOrd="0" presId="urn:microsoft.com/office/officeart/2009/3/layout/PieProcess"/>
    <dgm:cxn modelId="{37A9E783-C34C-42DA-BDCA-7E5539A16502}" type="presParOf" srcId="{C5C7415B-603E-4846-A5B6-AF3451B9120B}" destId="{ADA1BA1F-A966-42B6-BC1B-5E6CED7AAA9A}" srcOrd="1" destOrd="0" presId="urn:microsoft.com/office/officeart/2009/3/layout/PieProcess"/>
    <dgm:cxn modelId="{94B991A8-F6B0-4ACF-AC8F-7523F138274B}" type="presParOf" srcId="{C5C7415B-603E-4846-A5B6-AF3451B9120B}" destId="{B9A569F7-A5D2-4ED0-A625-D48FC07E170E}" srcOrd="2" destOrd="0" presId="urn:microsoft.com/office/officeart/2009/3/layout/PieProcess"/>
    <dgm:cxn modelId="{FA02AE1C-1900-4B74-B819-91799CDF94FF}" type="presParOf" srcId="{B9A569F7-A5D2-4ED0-A625-D48FC07E170E}" destId="{DFA15E40-E02E-4C4F-A627-23B79EA9DC1E}" srcOrd="0" destOrd="0" presId="urn:microsoft.com/office/officeart/2009/3/layout/PieProcess"/>
    <dgm:cxn modelId="{A44AB5E3-69FE-4050-B71A-F5E54DCAC6C2}" type="presParOf" srcId="{C5C7415B-603E-4846-A5B6-AF3451B9120B}" destId="{9CFB00B7-3ED8-4C56-82D2-69A23FED0EC7}" srcOrd="3" destOrd="0" presId="urn:microsoft.com/office/officeart/2009/3/layout/PieProcess"/>
    <dgm:cxn modelId="{D081BD17-6B1A-4103-B45B-78A9A8A763AC}" type="presParOf" srcId="{C5C7415B-603E-4846-A5B6-AF3451B9120B}" destId="{3789FCA2-F397-48B2-B841-786C523C7D11}" srcOrd="4" destOrd="0" presId="urn:microsoft.com/office/officeart/2009/3/layout/PieProcess"/>
    <dgm:cxn modelId="{4B49F607-E3A1-4D78-B977-F263CF26D058}" type="presParOf" srcId="{3789FCA2-F397-48B2-B841-786C523C7D11}" destId="{ED68AC30-7C69-4F25-89F6-697FE43426DD}" srcOrd="0" destOrd="0" presId="urn:microsoft.com/office/officeart/2009/3/layout/PieProcess"/>
    <dgm:cxn modelId="{65CBD2BA-807F-4B60-98D0-583CBE45A3D7}" type="presParOf" srcId="{3789FCA2-F397-48B2-B841-786C523C7D11}" destId="{836BB6E3-3327-4DC3-8868-1BCC3C5201BE}" srcOrd="1" destOrd="0" presId="urn:microsoft.com/office/officeart/2009/3/layout/PieProcess"/>
    <dgm:cxn modelId="{0965B8C3-E760-4FED-A2FE-791A7FE199A0}" type="presParOf" srcId="{3789FCA2-F397-48B2-B841-786C523C7D11}" destId="{724B743D-723E-428E-B840-A0C61D62DF09}" srcOrd="2" destOrd="0" presId="urn:microsoft.com/office/officeart/2009/3/layout/PieProcess"/>
    <dgm:cxn modelId="{0AC26774-D434-4817-B883-89CFC99A49A4}" type="presParOf" srcId="{C5C7415B-603E-4846-A5B6-AF3451B9120B}" destId="{6953D32C-A1ED-4004-B94A-185666B98DF8}" srcOrd="5" destOrd="0" presId="urn:microsoft.com/office/officeart/2009/3/layout/PieProcess"/>
    <dgm:cxn modelId="{3D486598-B005-4140-8BEB-7643FAC52AAE}" type="presParOf" srcId="{C5C7415B-603E-4846-A5B6-AF3451B9120B}" destId="{8F9C5098-C313-4144-B1C1-313FF6C9021D}" srcOrd="6" destOrd="0" presId="urn:microsoft.com/office/officeart/2009/3/layout/PieProcess"/>
    <dgm:cxn modelId="{DF51A161-C9A1-477D-833C-DA2D282F674B}" type="presParOf" srcId="{8F9C5098-C313-4144-B1C1-313FF6C9021D}" destId="{E1A538B5-3202-472C-B761-94E72A97C2D1}" srcOrd="0" destOrd="0" presId="urn:microsoft.com/office/officeart/2009/3/layout/PieProcess"/>
    <dgm:cxn modelId="{8E06C363-BC14-4538-A797-E9268D6C3B2D}" type="presParOf" srcId="{C5C7415B-603E-4846-A5B6-AF3451B9120B}" destId="{B8562BCF-3D8E-4CEE-A4DB-00B2840D9D3E}" srcOrd="7" destOrd="0" presId="urn:microsoft.com/office/officeart/2009/3/layout/PieProcess"/>
    <dgm:cxn modelId="{0EE59ECB-C908-41E1-961B-99FE2E952A9C}" type="presParOf" srcId="{C5C7415B-603E-4846-A5B6-AF3451B9120B}" destId="{4869C399-FCE6-4F3A-BBA2-CEC467B01144}" srcOrd="8" destOrd="0" presId="urn:microsoft.com/office/officeart/2009/3/layout/PieProcess"/>
    <dgm:cxn modelId="{85A777BA-0077-40D3-B955-661BAF330C9F}" type="presParOf" srcId="{4869C399-FCE6-4F3A-BBA2-CEC467B01144}" destId="{853B28F4-17A4-417A-B154-22616F62EA7E}" srcOrd="0" destOrd="0" presId="urn:microsoft.com/office/officeart/2009/3/layout/PieProcess"/>
    <dgm:cxn modelId="{3276FA8E-FB9D-4629-B35C-326A10A8C6A2}" type="presParOf" srcId="{4869C399-FCE6-4F3A-BBA2-CEC467B01144}" destId="{F49D76B8-E2DE-4459-B39A-A62A18C8B763}" srcOrd="1" destOrd="0" presId="urn:microsoft.com/office/officeart/2009/3/layout/PieProcess"/>
    <dgm:cxn modelId="{C7A253B0-24D6-4DCA-AA8C-02D7FE625BF5}" type="presParOf" srcId="{4869C399-FCE6-4F3A-BBA2-CEC467B01144}" destId="{68D109EC-1D8C-4EE4-B78B-D03CF07F39B6}" srcOrd="2" destOrd="0" presId="urn:microsoft.com/office/officeart/2009/3/layout/PieProcess"/>
    <dgm:cxn modelId="{2DE01FE6-B2E3-410F-B5B6-366077326E93}" type="presParOf" srcId="{C5C7415B-603E-4846-A5B6-AF3451B9120B}" destId="{48FA75C2-9D6A-42BE-AA01-A897C559D7EC}" srcOrd="9" destOrd="0" presId="urn:microsoft.com/office/officeart/2009/3/layout/PieProcess"/>
    <dgm:cxn modelId="{3A5726F1-54EB-464D-A694-F9DCA49A3CFE}" type="presParOf" srcId="{C5C7415B-603E-4846-A5B6-AF3451B9120B}" destId="{813117E1-419E-4D0B-A74E-15BBA4ECEBD7}" srcOrd="10" destOrd="0" presId="urn:microsoft.com/office/officeart/2009/3/layout/PieProcess"/>
    <dgm:cxn modelId="{DA10C1E7-B3B0-4846-BA06-229E22809173}" type="presParOf" srcId="{813117E1-419E-4D0B-A74E-15BBA4ECEBD7}" destId="{0F046796-8B70-4F1D-9451-A6D847ED4CC1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CF43-2C15-4FA6-9962-94BF8F91B8C0}">
      <dsp:nvSpPr>
        <dsp:cNvPr id="0" name=""/>
        <dsp:cNvSpPr/>
      </dsp:nvSpPr>
      <dsp:spPr>
        <a:xfrm>
          <a:off x="4299" y="402503"/>
          <a:ext cx="390937" cy="390937"/>
        </a:xfrm>
        <a:prstGeom prst="chord">
          <a:avLst>
            <a:gd name="adj1" fmla="val 4800000"/>
            <a:gd name="adj2" fmla="val 16800000"/>
          </a:avLst>
        </a:prstGeom>
        <a:solidFill>
          <a:srgbClr val="68E0C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9577F-441B-4F2E-B822-17EE54D887D1}">
      <dsp:nvSpPr>
        <dsp:cNvPr id="0" name=""/>
        <dsp:cNvSpPr/>
      </dsp:nvSpPr>
      <dsp:spPr>
        <a:xfrm>
          <a:off x="43392" y="441597"/>
          <a:ext cx="312749" cy="312749"/>
        </a:xfrm>
        <a:prstGeom prst="pie">
          <a:avLst>
            <a:gd name="adj1" fmla="val 12600000"/>
            <a:gd name="adj2" fmla="val 16200000"/>
          </a:avLst>
        </a:prstGeom>
        <a:solidFill>
          <a:srgbClr val="4ABAC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C0B2-25AA-464F-AB90-8F1FD75E6E1E}">
      <dsp:nvSpPr>
        <dsp:cNvPr id="0" name=""/>
        <dsp:cNvSpPr/>
      </dsp:nvSpPr>
      <dsp:spPr>
        <a:xfrm rot="16200000">
          <a:off x="-445278" y="1282111"/>
          <a:ext cx="1133717" cy="234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/>
        </a:p>
      </dsp:txBody>
      <dsp:txXfrm>
        <a:off x="-445278" y="1282111"/>
        <a:ext cx="1133717" cy="234562"/>
      </dsp:txXfrm>
    </dsp:sp>
    <dsp:sp modelId="{DFA15E40-E02E-4C4F-A627-23B79EA9DC1E}">
      <dsp:nvSpPr>
        <dsp:cNvPr id="0" name=""/>
        <dsp:cNvSpPr/>
      </dsp:nvSpPr>
      <dsp:spPr>
        <a:xfrm>
          <a:off x="275742" y="403261"/>
          <a:ext cx="3110131" cy="1634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/>
            <a:t>Uygun Başvuru Sahipleri ve Ortaklar:</a:t>
          </a:r>
          <a:endParaRPr lang="tr-TR" sz="2400" b="1" kern="1200" dirty="0" smtClean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kern="1200" dirty="0" smtClean="0"/>
            <a:t>- Kamu Kurum ve Kuruluşları</a:t>
          </a:r>
          <a:endParaRPr lang="tr-TR" sz="1400" b="0" kern="1200" dirty="0" smtClean="0">
            <a:latin typeface="Candara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Mahalli İdareler ve Mahalli İdare Birlikleri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Üniversiteler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Kamu Kurumu Niteliğindeki Meslek Kuruluşları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Sivil Toplum Kuruluşları 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Organize Sanayi Bölgeleri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Küçük Sanayi Siteleri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Teknoparklar, Teknoloji Geliştirme Bölgeleri, Endüstri Bölgeleri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Serbest Bölge İşleticileri ve İş Geliştirme Merkezleri</a:t>
          </a:r>
          <a:endParaRPr lang="tr-TR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- Birlik ve Kooperatifler</a:t>
          </a:r>
          <a:endParaRPr lang="tr-TR" sz="1400" kern="1200" dirty="0"/>
        </a:p>
      </dsp:txBody>
      <dsp:txXfrm>
        <a:off x="275742" y="403261"/>
        <a:ext cx="3110131" cy="1634726"/>
      </dsp:txXfrm>
    </dsp:sp>
    <dsp:sp modelId="{ED68AC30-7C69-4F25-89F6-697FE43426DD}">
      <dsp:nvSpPr>
        <dsp:cNvPr id="0" name=""/>
        <dsp:cNvSpPr/>
      </dsp:nvSpPr>
      <dsp:spPr>
        <a:xfrm>
          <a:off x="3630522" y="402503"/>
          <a:ext cx="390937" cy="390937"/>
        </a:xfrm>
        <a:prstGeom prst="chord">
          <a:avLst>
            <a:gd name="adj1" fmla="val 4800000"/>
            <a:gd name="adj2" fmla="val 16800000"/>
          </a:avLst>
        </a:prstGeom>
        <a:solidFill>
          <a:srgbClr val="68E0C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BB6E3-3327-4DC3-8868-1BCC3C5201BE}">
      <dsp:nvSpPr>
        <dsp:cNvPr id="0" name=""/>
        <dsp:cNvSpPr/>
      </dsp:nvSpPr>
      <dsp:spPr>
        <a:xfrm>
          <a:off x="3669616" y="441597"/>
          <a:ext cx="312749" cy="312749"/>
        </a:xfrm>
        <a:prstGeom prst="pie">
          <a:avLst>
            <a:gd name="adj1" fmla="val 9000000"/>
            <a:gd name="adj2" fmla="val 16200000"/>
          </a:avLst>
        </a:prstGeom>
        <a:solidFill>
          <a:srgbClr val="4ABAC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B743D-723E-428E-B840-A0C61D62DF09}">
      <dsp:nvSpPr>
        <dsp:cNvPr id="0" name=""/>
        <dsp:cNvSpPr/>
      </dsp:nvSpPr>
      <dsp:spPr>
        <a:xfrm rot="16200000">
          <a:off x="3180945" y="1282111"/>
          <a:ext cx="1133717" cy="234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/>
        </a:p>
      </dsp:txBody>
      <dsp:txXfrm>
        <a:off x="3180945" y="1282111"/>
        <a:ext cx="1133717" cy="234562"/>
      </dsp:txXfrm>
    </dsp:sp>
    <dsp:sp modelId="{E1A538B5-3202-472C-B761-94E72A97C2D1}">
      <dsp:nvSpPr>
        <dsp:cNvPr id="0" name=""/>
        <dsp:cNvSpPr/>
      </dsp:nvSpPr>
      <dsp:spPr>
        <a:xfrm>
          <a:off x="3904178" y="402503"/>
          <a:ext cx="2231210" cy="1563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latin typeface="Candara" pitchFamily="34" charset="0"/>
            </a:rPr>
            <a:t>Program Bütçesi: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/>
            <a:t>1.000.000 TL</a:t>
          </a:r>
          <a:endParaRPr lang="tr-TR" sz="2000" b="0" i="1" kern="1200" dirty="0" smtClean="0">
            <a:latin typeface="Candara" pitchFamily="34" charset="0"/>
          </a:endParaRPr>
        </a:p>
      </dsp:txBody>
      <dsp:txXfrm>
        <a:off x="3904178" y="402503"/>
        <a:ext cx="2231210" cy="1563748"/>
      </dsp:txXfrm>
    </dsp:sp>
    <dsp:sp modelId="{853B28F4-17A4-417A-B154-22616F62EA7E}">
      <dsp:nvSpPr>
        <dsp:cNvPr id="0" name=""/>
        <dsp:cNvSpPr/>
      </dsp:nvSpPr>
      <dsp:spPr>
        <a:xfrm>
          <a:off x="5631003" y="425310"/>
          <a:ext cx="390937" cy="390937"/>
        </a:xfrm>
        <a:prstGeom prst="chord">
          <a:avLst>
            <a:gd name="adj1" fmla="val 4800000"/>
            <a:gd name="adj2" fmla="val 16800000"/>
          </a:avLst>
        </a:prstGeom>
        <a:solidFill>
          <a:srgbClr val="68E0C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D76B8-E2DE-4459-B39A-A62A18C8B763}">
      <dsp:nvSpPr>
        <dsp:cNvPr id="0" name=""/>
        <dsp:cNvSpPr/>
      </dsp:nvSpPr>
      <dsp:spPr>
        <a:xfrm>
          <a:off x="5670095" y="464402"/>
          <a:ext cx="312749" cy="312749"/>
        </a:xfrm>
        <a:prstGeom prst="pie">
          <a:avLst>
            <a:gd name="adj1" fmla="val 5400000"/>
            <a:gd name="adj2" fmla="val 16200000"/>
          </a:avLst>
        </a:prstGeom>
        <a:solidFill>
          <a:srgbClr val="4ABAC3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109EC-1D8C-4EE4-B78B-D03CF07F39B6}">
      <dsp:nvSpPr>
        <dsp:cNvPr id="0" name=""/>
        <dsp:cNvSpPr/>
      </dsp:nvSpPr>
      <dsp:spPr>
        <a:xfrm rot="16200000">
          <a:off x="5928248" y="1282111"/>
          <a:ext cx="1133717" cy="234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 dirty="0"/>
        </a:p>
      </dsp:txBody>
      <dsp:txXfrm>
        <a:off x="5928248" y="1282111"/>
        <a:ext cx="1133717" cy="234562"/>
      </dsp:txXfrm>
    </dsp:sp>
    <dsp:sp modelId="{0F046796-8B70-4F1D-9451-A6D847ED4CC1}">
      <dsp:nvSpPr>
        <dsp:cNvPr id="0" name=""/>
        <dsp:cNvSpPr/>
      </dsp:nvSpPr>
      <dsp:spPr>
        <a:xfrm>
          <a:off x="5904659" y="424536"/>
          <a:ext cx="1985178" cy="156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latin typeface="Candara" pitchFamily="34" charset="0"/>
            </a:rPr>
            <a:t>Proje Süresi:</a:t>
          </a:r>
          <a:endParaRPr lang="tr-TR" sz="2400" b="1" kern="1200" dirty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tr-TR" sz="2400" kern="1200" dirty="0" smtClean="0">
              <a:latin typeface="Candara" pitchFamily="34" charset="0"/>
            </a:rPr>
            <a:t>6 ay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kern="1200" dirty="0" smtClean="0">
            <a:latin typeface="Candara" pitchFamily="34" charset="0"/>
          </a:endParaRPr>
        </a:p>
      </dsp:txBody>
      <dsp:txXfrm>
        <a:off x="5904659" y="424536"/>
        <a:ext cx="1985178" cy="1565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47" cy="496642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96642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r">
              <a:defRPr sz="1200"/>
            </a:lvl1pPr>
          </a:lstStyle>
          <a:p>
            <a:fld id="{84065FA4-10B5-4DC1-A786-5AD804A65036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7429"/>
            <a:ext cx="2972547" cy="498245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2" y="9447429"/>
            <a:ext cx="2972547" cy="498245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r">
              <a:defRPr sz="1200"/>
            </a:lvl1pPr>
          </a:lstStyle>
          <a:p>
            <a:fld id="{8BE93C55-84E2-46B3-B73A-C2CA3DE5415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4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7" cy="497921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961" tIns="45981" rIns="91961" bIns="45981" rtlCol="0"/>
          <a:lstStyle>
            <a:lvl1pPr algn="r">
              <a:defRPr sz="1200"/>
            </a:lvl1pPr>
          </a:lstStyle>
          <a:p>
            <a:fld id="{97395D14-8F6F-4160-98A5-FE8BC64CC4AD}" type="datetimeFigureOut">
              <a:rPr lang="tr-TR" smtClean="0"/>
              <a:pPr/>
              <a:t>22.03.2022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61" tIns="45981" rIns="91961" bIns="45981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480" y="4724679"/>
            <a:ext cx="5487041" cy="4476512"/>
          </a:xfrm>
          <a:prstGeom prst="rect">
            <a:avLst/>
          </a:prstGeom>
        </p:spPr>
        <p:txBody>
          <a:bodyPr vert="horz" lIns="91961" tIns="45981" rIns="91961" bIns="45981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47765"/>
            <a:ext cx="2972547" cy="497920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3852" y="9447765"/>
            <a:ext cx="2972547" cy="497920"/>
          </a:xfrm>
          <a:prstGeom prst="rect">
            <a:avLst/>
          </a:prstGeom>
        </p:spPr>
        <p:txBody>
          <a:bodyPr vert="horz" lIns="91961" tIns="45981" rIns="91961" bIns="45981" rtlCol="0" anchor="b"/>
          <a:lstStyle>
            <a:lvl1pPr algn="r">
              <a:defRPr sz="1200"/>
            </a:lvl1pPr>
          </a:lstStyle>
          <a:p>
            <a:fld id="{BE1A05C1-DCA8-4FB2-8CA3-F8A5BE037B9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73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1BF1324C-8AFB-0F4A-9063-179348D92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8068BB2F-D431-7D48-A5F6-9A5018FB9B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E270785D-514D-D74A-A48A-2FAFD9796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129C7851-89C9-5F45-8617-15DE169D8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DE2B2DD8-57FC-364D-891A-193986B8A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196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F95C0ED4-D91F-A44C-8169-23D9928EA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B57DA8BF-696B-9C48-A38C-DA59319CE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E84108FE-CCFA-7046-89BB-78E9A340C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51B5B3D9-4E8A-D547-AD87-12F1F080D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F5EC2AF7-47E2-054D-887C-67D41B71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73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2D06E17A-F6B8-0B4A-A96C-24FA9ED1F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F48E5656-BFB9-DB4F-9C98-9CB52A409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6856786-07C4-954A-8692-B705AAAA9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029EAF3A-2200-CA42-8613-85E13B66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1C7EBAD4-0D30-5C46-91E4-95229F5D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84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44ED9984-CA48-154A-A88C-0854CE5EE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4F88ED1-3BC1-6B4A-8AA4-C8F402DF6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DA65663-8B6B-A74F-A039-A3BB9C8A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6F39524C-385E-7446-ADFB-364A40D4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425C3551-0B54-FA47-96D9-FA7485DB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86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59E30626-0DBA-EA4F-B0C6-083A040F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F68FF6BA-7DAB-2747-9914-01D9E0C81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86CCEC0E-5186-6348-AD84-4F14199BE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AEEEFD1-2032-3041-B270-E715684F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2368D96D-5CA8-4946-82B4-8DC8B914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7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B2903BBF-3B17-EB44-A898-B938B27D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39757A3-052D-734A-9E24-7F5949BDD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C4F4E724-2D99-3B4B-8553-8452C2FD7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1145E6E3-08AC-7043-A840-70E06328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9AACA346-B4F2-854A-A43A-9CFA9C1B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3E4D5A3E-D6A1-9E41-9E2B-AD45163B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00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BDB4FDBE-11A6-0941-89C7-C5F31EA64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B569A28A-6941-E64F-8CDB-5ABB23D2D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709C1DB0-0135-4D47-9B8B-2A692B69E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7DE7535A-DF54-6947-9B38-E738E184F3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A5CF7FF4-8FA5-7B46-AF35-4ED8F2F0D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492249A9-2DCC-FF43-ABF4-FAB728D25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85572415-4A3F-FA41-B2F5-2EFCBEDF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8C4466EC-64C4-7A4E-AFC6-F46EF4DE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58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BD85A293-05A5-4A41-8C19-F11103F2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B96F7ABF-8F63-CE48-9A74-9352B1EDB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23C8942E-E94A-5444-BDA3-49AF4B5E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5BF44443-C8A6-D443-AC67-07E330F8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84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938AE8A8-94ED-DA40-96F6-35808D54D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50D0738D-AF00-0A48-8CA0-3034B55D2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E83E3C15-1612-9343-BAE0-378F036A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68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F5322CD-CF2D-AE40-AFCA-F71919E9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0738107-CBFE-7B42-BFB1-43D348EAB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EC362BD7-9983-3B4E-9583-7E692E6C8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7C0F3779-A509-1B44-94CC-17FDBC0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9CB036BE-E4DC-9E4F-BDC1-F0170979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A7BDE098-05A6-9740-A8E3-0212E68BB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2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C1C01782-F631-B84C-8311-5751DC2F7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56FFD2DF-067A-5449-A09E-0061DA353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A8612F6D-1C3A-AD4D-951B-F5EDB3EC4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C8ACA560-0A63-C047-B2BF-B60CE391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22.03.2022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F3245A8B-C93D-3F45-87A4-6D877120F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78CF60B7-1F3F-5B40-BECB-85D7772A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50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5914882E-A3AE-BB48-B82B-711E9A141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C5CD8BEB-E47E-1147-9414-320C1C4B2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6D68188F-AA03-3D40-BCB7-0E3E61155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D21EB56F-926C-F04F-A578-4FB6B3E31AA9}" type="datetimeFigureOut">
              <a:rPr lang="tr-T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22.03.2022</a:t>
            </a:fld>
            <a:endParaRPr lang="tr-TR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51777217-C550-9D4B-9561-47CAF9A0B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tr-TR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21A6BE5C-9E52-1D49-A313-C58719FAE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549E128E-0062-BD4F-ACA1-44AECEA12F90}" type="slidenum">
              <a:rPr lang="tr-TR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2578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ojebirimi@cka.org.tr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D66EEAC5-744C-7040-B4ED-BEE11FF08C6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1343860" y="1461408"/>
            <a:ext cx="4458263" cy="4302578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="" xmlns:a16="http://schemas.microsoft.com/office/drawing/2014/main" id="{BA1C25BA-34CB-8148-82B4-ECBA621F1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356" y="1997593"/>
            <a:ext cx="4031116" cy="118988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="" xmlns:a16="http://schemas.microsoft.com/office/drawing/2014/main" id="{7F548073-2997-C84F-8231-F132B7063E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20068"/>
            <a:ext cx="9144000" cy="680683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408474" y="3284984"/>
            <a:ext cx="792088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2022</a:t>
            </a:r>
            <a:r>
              <a:rPr lang="tr-TR" sz="48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  <a:r>
              <a:rPr lang="tr-TR" sz="4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YILI</a:t>
            </a:r>
            <a:r>
              <a:rPr lang="tr-TR" sz="4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</a:p>
          <a:p>
            <a:pPr algn="ctr"/>
            <a:r>
              <a:rPr lang="tr-TR" sz="4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TEKNİK D</a:t>
            </a:r>
            <a:r>
              <a:rPr lang="tr-TR" sz="4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ESTEK</a:t>
            </a:r>
            <a:r>
              <a:rPr lang="tr-TR" sz="4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P</a:t>
            </a:r>
            <a:r>
              <a:rPr lang="tr-TR" sz="4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ROGRAMI</a:t>
            </a:r>
          </a:p>
        </p:txBody>
      </p:sp>
    </p:spTree>
    <p:extLst>
      <p:ext uri="{BB962C8B-B14F-4D97-AF65-F5344CB8AC3E}">
        <p14:creationId xmlns:p14="http://schemas.microsoft.com/office/powerpoint/2010/main" val="3663717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etin kutusu 8"/>
          <p:cNvSpPr txBox="1"/>
          <p:nvPr/>
        </p:nvSpPr>
        <p:spPr>
          <a:xfrm>
            <a:off x="971600" y="1700808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 smtClean="0"/>
              <a:t>Teknik </a:t>
            </a:r>
            <a:r>
              <a:rPr lang="tr-TR" sz="1200" dirty="0"/>
              <a:t>destek faaliyetinin, </a:t>
            </a:r>
            <a:r>
              <a:rPr lang="tr-TR" sz="1200" b="1" dirty="0"/>
              <a:t>başvuru sahibinin mevcut imkânları ile gerçekleştirilememesi, kurumsal kapasite artışı sağlaması, acil ve stratejik nitelikte olmasına</a:t>
            </a:r>
            <a:r>
              <a:rPr lang="tr-TR" sz="1200" dirty="0"/>
              <a:t> özen gösterilmelidir. Başvuru sahibinin faaliyetleri ile ilgili olmayan, belirli bir soruna çözüm üretmeyen ve etkisi net olarak tanımlanmamış faaliyetlerin desteklenmeyeceği unutulmamalıdır</a:t>
            </a:r>
            <a:r>
              <a:rPr lang="tr-TR" sz="1200" dirty="0" smtClean="0"/>
              <a:t>.</a:t>
            </a:r>
            <a:endParaRPr lang="tr-TR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Teknik destek talebi, birbiriyle ilişkili olmayan birden fazla konu içermemelidir. Ayrıca, Ajans gerekli gördüğü takdirde </a:t>
            </a:r>
            <a:r>
              <a:rPr lang="tr-TR" sz="1200" b="1" dirty="0"/>
              <a:t>eğitim müfredatlarını revize etme hakkı</a:t>
            </a:r>
            <a:r>
              <a:rPr lang="tr-TR" sz="1200" dirty="0"/>
              <a:t>nı saklı tutar</a:t>
            </a:r>
            <a:r>
              <a:rPr lang="tr-TR" sz="1200" dirty="0" smtClean="0"/>
              <a:t>.</a:t>
            </a:r>
            <a:endParaRPr lang="tr-TR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Teknik destek başvurusu kapsamında kurum içerisinde </a:t>
            </a:r>
            <a:r>
              <a:rPr lang="tr-TR" sz="1200" b="1" dirty="0"/>
              <a:t>ihtiyaç analizi</a:t>
            </a:r>
            <a:r>
              <a:rPr lang="tr-TR" sz="1200" dirty="0"/>
              <a:t> yapılmış olan teknik destek talepleri öncelikli olarak desteklenecektir</a:t>
            </a:r>
            <a:r>
              <a:rPr lang="tr-TR" sz="1200" dirty="0" smtClean="0"/>
              <a:t>.</a:t>
            </a:r>
            <a:endParaRPr lang="tr-TR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Teknik Destek başvurusunda bulunan kurumun ihtiyaçları ile verilecek olan Teknik Desteğin içeriğinin tam olarak örtüşmesi için başvuru sahibi tarafından hazırlanan ve başvuru dosyasında yer alan Eğitim/Danışmanlık Bilgi Formunun ve Eğitici/Danışman Bilgi Formunun tam, tutarlı ve eksiksiz şekilde hazırlanmış olması önemlidir</a:t>
            </a:r>
            <a:r>
              <a:rPr lang="tr-TR" sz="1200" dirty="0" smtClean="0"/>
              <a:t>.</a:t>
            </a:r>
            <a:endParaRPr lang="tr-TR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Başvuru Sahibinin teknik destek faaliyetlerinin gerçekleştirilebilmesi için </a:t>
            </a:r>
            <a:r>
              <a:rPr lang="tr-TR" sz="1200" b="1" dirty="0"/>
              <a:t>gerekli yazılım ve donanım altyapısına sahip olması </a:t>
            </a:r>
            <a:r>
              <a:rPr lang="tr-TR" sz="1200" dirty="0"/>
              <a:t>beklenmektedir. Gerekli teçhizat, yazılım ve lisansların yararlanıcı tarafından karşılanacak ayni katkılar bölümünde belirtilmesi gerekmektedir.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Eğitimlerin verimliliğini sağlamak ve kamu kaynağını etkin kullanmak için katılımcı sayısının </a:t>
            </a:r>
            <a:r>
              <a:rPr lang="tr-TR" sz="1200" b="1" dirty="0"/>
              <a:t>en fazla </a:t>
            </a:r>
            <a:r>
              <a:rPr lang="tr-TR" sz="1200" b="1" u="sng" dirty="0"/>
              <a:t>30 kişi</a:t>
            </a:r>
            <a:r>
              <a:rPr lang="tr-TR" sz="1200" dirty="0"/>
              <a:t> ve eğitim gruplarının </a:t>
            </a:r>
            <a:r>
              <a:rPr lang="tr-TR" sz="1200" b="1" dirty="0"/>
              <a:t>en fazla </a:t>
            </a:r>
            <a:r>
              <a:rPr lang="tr-TR" sz="1200" b="1" u="sng" dirty="0"/>
              <a:t>2 grup</a:t>
            </a:r>
            <a:r>
              <a:rPr lang="tr-TR" sz="1200" dirty="0"/>
              <a:t> ile sınırlandırılması tercih edilmektedir</a:t>
            </a:r>
            <a:r>
              <a:rPr lang="tr-TR" sz="1200" dirty="0" smtClean="0"/>
              <a:t>.</a:t>
            </a:r>
            <a:endParaRPr lang="tr-TR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İlçe müdürlükleri tarafından sunulan teknik destek taleplerinin konusu, bölgedeki diğer ilçe müdürlüklerinin faaliyetlerini de ilgilendiriyorsa (robotik kodlama, </a:t>
            </a:r>
            <a:r>
              <a:rPr lang="tr-TR" sz="1200" dirty="0" err="1"/>
              <a:t>drone</a:t>
            </a:r>
            <a:r>
              <a:rPr lang="tr-TR" sz="1200" dirty="0"/>
              <a:t>, coğrafi bilgi sistemleri vb.), teknik desteğin katma değerinin artırılması ve uygulama birliğinin sağlanması açısından </a:t>
            </a:r>
            <a:r>
              <a:rPr lang="tr-TR" sz="1200" b="1" u="sng" dirty="0"/>
              <a:t>il müdürlüklerinin</a:t>
            </a:r>
            <a:r>
              <a:rPr lang="tr-TR" sz="1200" b="1" dirty="0"/>
              <a:t> </a:t>
            </a:r>
            <a:r>
              <a:rPr lang="tr-TR" sz="1200" dirty="0"/>
              <a:t>başvuru sahibi olması tavsiye edilmektedir.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Bir başvuru sahibi, bir takvim yılı içerisinde </a:t>
            </a:r>
            <a:r>
              <a:rPr lang="tr-TR" sz="1200" b="1" i="1" dirty="0"/>
              <a:t>en fazla dört</a:t>
            </a:r>
            <a:r>
              <a:rPr lang="tr-TR" sz="1200" dirty="0"/>
              <a:t> başvuruda bulunabilir ve </a:t>
            </a:r>
            <a:r>
              <a:rPr lang="tr-TR" sz="1200" b="1" i="1" dirty="0"/>
              <a:t>en fazla iki</a:t>
            </a:r>
            <a:r>
              <a:rPr lang="tr-TR" sz="1200" dirty="0"/>
              <a:t> proje için teknik destek alabilir. Bu sınırları aşan proje teklifleri değerlendirmeye alınmaz. </a:t>
            </a:r>
          </a:p>
          <a:p>
            <a:r>
              <a:rPr lang="tr-TR" sz="1200" dirty="0"/>
              <a:t> 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312486" y="524560"/>
            <a:ext cx="1451202" cy="665621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746069" y="507495"/>
            <a:ext cx="824594" cy="702796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2699792" y="69269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 smtClean="0"/>
              <a:t>ÖNEMLİ HATIRLATMALAR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364109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0" y="3028951"/>
            <a:ext cx="2960882" cy="29717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894114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MALİYETLERİN UYGUNLUĞU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2140365"/>
            <a:ext cx="85324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1" algn="just"/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desteğin hizmet alımı yoluyla karşılandığı durumda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sadece uzman giderleri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(yol ve konaklama dahil) hizmet alımı çerçevesinde Ajans tarafından uygun maliyetler olarak kabul edilir ve karşılanır. </a:t>
            </a: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destek faaliyetlerinin gerçekleştirilebilmesi için gerekli çalışma materyalleri ile eğitim, </a:t>
            </a:r>
            <a:r>
              <a:rPr lang="tr-TR" sz="24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çalıştay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vb. çalışmaların organizasyonuna ait harcamalar ve gereklilikler (salon kirası, eğitim materyalleri, ikram vb.) yararlanıcı veya ortağı tarafından sağlanır. </a:t>
            </a:r>
          </a:p>
        </p:txBody>
      </p:sp>
    </p:spTree>
    <p:extLst>
      <p:ext uri="{BB962C8B-B14F-4D97-AF65-F5344CB8AC3E}">
        <p14:creationId xmlns:p14="http://schemas.microsoft.com/office/powerpoint/2010/main" val="27690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0" y="3028951"/>
            <a:ext cx="2960882" cy="29717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894114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BAŞVURU DÖNEMLERİ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graphicFrame>
        <p:nvGraphicFramePr>
          <p:cNvPr id="7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641461"/>
              </p:ext>
            </p:extLst>
          </p:nvPr>
        </p:nvGraphicFramePr>
        <p:xfrm>
          <a:off x="1500927" y="2631018"/>
          <a:ext cx="6768752" cy="3767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861"/>
                <a:gridCol w="5026891"/>
              </a:tblGrid>
              <a:tr h="593408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Başvuru Dönemi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Son Başvuru Tarihleri</a:t>
                      </a:r>
                      <a:endParaRPr lang="tr-T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</a:tr>
              <a:tr h="634851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2. Dönem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(Mart-Nisan)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Elektronik Başvuru: 29 Nisan 2022, Saat 23:59</a:t>
                      </a:r>
                      <a:endParaRPr lang="tr-TR" sz="1100" dirty="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Taahhütname Gönderimi: 11 Mayıs 2022, Saat 17:00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</a:tr>
              <a:tr h="634851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3. Dönem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(Mayıs-Haziran)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Elektronik Başvuru: 30 Haziran 2022, Saat 23:59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Taahhütname Gönderimi: 07 Temmuz 2022, Saat 17:00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</a:tr>
              <a:tr h="634851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4.Dönem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(Temmuz-Ağustos)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Elektronik Başvuru: 31 Ağustos 2022, Saat 23:59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Taahhütname Gönderimi: 07 Eylül 2022, Saat 17:00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</a:tr>
              <a:tr h="634851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5. Dönem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(Eylül-Ekim)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Elektronik Başvuru: 31 Ekim 2022, Saat 23:59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Taahhütname Gönderimi: 07 Kasım 2022, Saat 17:00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</a:tr>
              <a:tr h="634851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6. Dönem</a:t>
                      </a:r>
                      <a:endParaRPr lang="tr-TR" sz="110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(Kasım-Aralık)</a:t>
                      </a:r>
                      <a:endParaRPr lang="tr-T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Elektronik Başvuru: 23 Aralık 2022, Saat 23:59</a:t>
                      </a:r>
                      <a:endParaRPr lang="tr-TR" sz="1100" dirty="0">
                        <a:effectLst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Taahhütname Gönderimi: 30 Aralık 2022, Saat 17:00</a:t>
                      </a:r>
                      <a:endParaRPr lang="tr-T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4ABAC3"/>
                    </a:solidFill>
                  </a:tcPr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3285603" y="2263655"/>
            <a:ext cx="31994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ts val="1800"/>
              </a:lnSpc>
              <a:spcAft>
                <a:spcPts val="0"/>
              </a:spcAft>
            </a:pPr>
            <a:r>
              <a:rPr lang="tr-TR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Referans Numarası: TR62/22/TD</a:t>
            </a:r>
            <a:endParaRPr lang="tr-TR" sz="11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6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0" y="3028951"/>
            <a:ext cx="2960882" cy="29717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894114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TÜM BAŞVURULAR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4358960" y="2116741"/>
            <a:ext cx="4032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Sahibi olarak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https://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kaysuygulama.sanayi.gov.tr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adresinden sisteme kayıt işlemi yapılır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Formu https</a:t>
            </a:r>
            <a:r>
              <a:rPr lang="tr-TR" sz="2000" spc="-15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://</a:t>
            </a:r>
            <a:r>
              <a:rPr lang="tr-TR" sz="2000" spc="-15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kaysuygulama.sanayi.gov.tr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adresinden doldurulur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92" y="2170925"/>
            <a:ext cx="3003875" cy="2621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Metin kutusu 9"/>
          <p:cNvSpPr txBox="1"/>
          <p:nvPr/>
        </p:nvSpPr>
        <p:spPr>
          <a:xfrm>
            <a:off x="614544" y="4951767"/>
            <a:ext cx="8075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sz="16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Her başvuru KAYS üzerinden üretilen </a:t>
            </a:r>
            <a:r>
              <a:rPr lang="tr-TR" sz="2400" b="1" spc="-150" dirty="0" smtClean="0">
                <a:solidFill>
                  <a:srgbClr val="C00000"/>
                </a:solidFill>
                <a:latin typeface="Candara" pitchFamily="34" charset="0"/>
                <a:cs typeface="Arial" pitchFamily="34" charset="0"/>
              </a:rPr>
              <a:t>taahhütname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nin imzalanması </a:t>
            </a:r>
            <a:r>
              <a:rPr lang="tr-TR" sz="2000" spc="-15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Ajansa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teslim edilmesi ile tamamlanır. </a:t>
            </a:r>
          </a:p>
        </p:txBody>
      </p:sp>
    </p:spTree>
    <p:extLst>
      <p:ext uri="{BB962C8B-B14F-4D97-AF65-F5344CB8AC3E}">
        <p14:creationId xmlns:p14="http://schemas.microsoft.com/office/powerpoint/2010/main" val="15844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0" y="3028951"/>
            <a:ext cx="2960882" cy="29717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894114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BAŞVURU ADRESİ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785474" y="2140365"/>
            <a:ext cx="76432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Taahhütnamenin </a:t>
            </a:r>
            <a:r>
              <a:rPr lang="tr-TR" sz="2400" b="1" spc="-150" dirty="0" smtClean="0">
                <a:solidFill>
                  <a:srgbClr val="C00000"/>
                </a:solidFill>
                <a:latin typeface="Candara" pitchFamily="34" charset="0"/>
                <a:cs typeface="Arial" pitchFamily="34" charset="0"/>
              </a:rPr>
              <a:t>e-imza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ile imzalanması esastır.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aahhütnamenin e-imza ile imzalanması son başvuru tarihinden itibaren en geç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5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iş günü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içerisinde tamamlanır. 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Taahhütnamenin </a:t>
            </a: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e-imza ile imzalanmadığı hallerde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taahhütname başvuru sahibi tarafından ıslak imza ile imzalanarak taratılacak ve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  <a:hlinkClick r:id="rId4"/>
              </a:rPr>
              <a:t>projebirimi@cka.org.tr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adresine e-posta ile son başvuru tarihine kadar gönderilecektir.</a:t>
            </a:r>
          </a:p>
          <a:p>
            <a:pPr algn="just"/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algn="just"/>
            <a:endParaRPr lang="tr-TR" sz="2400" b="1" u="sng" dirty="0" smtClean="0">
              <a:solidFill>
                <a:srgbClr val="92D050"/>
              </a:solidFill>
              <a:latin typeface="+mn-lt"/>
            </a:endParaRPr>
          </a:p>
          <a:p>
            <a:pPr algn="just"/>
            <a:endParaRPr lang="tr-TR" sz="2400" dirty="0" smtClean="0">
              <a:latin typeface="+mn-lt"/>
            </a:endParaRPr>
          </a:p>
        </p:txBody>
      </p:sp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98545"/>
              </p:ext>
            </p:extLst>
          </p:nvPr>
        </p:nvGraphicFramePr>
        <p:xfrm>
          <a:off x="2267744" y="4368798"/>
          <a:ext cx="4583832" cy="176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832"/>
              </a:tblGrid>
              <a:tr h="1631206">
                <a:tc>
                  <a:txBody>
                    <a:bodyPr/>
                    <a:lstStyle/>
                    <a:p>
                      <a:pPr algn="ctr"/>
                      <a:r>
                        <a:rPr lang="tr-TR" sz="2400" b="1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Çukurova Kalkınma Ajansı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Döşeme Mah.</a:t>
                      </a:r>
                      <a:r>
                        <a:rPr lang="tr-TR" sz="2400" b="0" spc="-15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 Turhan Cemal </a:t>
                      </a:r>
                      <a:r>
                        <a:rPr lang="tr-TR" sz="2400" b="0" spc="-15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Beriker</a:t>
                      </a:r>
                      <a:r>
                        <a:rPr lang="tr-TR" sz="2400" b="0" spc="-15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 Bulvarı No: 138/2 01160 </a:t>
                      </a:r>
                    </a:p>
                    <a:p>
                      <a:pPr algn="ctr"/>
                      <a:r>
                        <a:rPr lang="tr-TR" sz="2400" b="0" spc="-15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Seyhan/ADANA</a:t>
                      </a:r>
                      <a:endParaRPr lang="tr-TR" sz="2400" b="0" spc="-15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ndara" pitchFamily="34" charset="0"/>
                        <a:cs typeface="Arial" pitchFamily="34" charset="0"/>
                      </a:endParaRPr>
                    </a:p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3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="" xmlns:a16="http://schemas.microsoft.com/office/drawing/2014/main" id="{22BEC613-3E35-D444-8DB7-5ACF14A9B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3828"/>
            <a:ext cx="9144000" cy="2575172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55C1B6D7-D65E-2045-8F47-AE1E1B89C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696" y="1721528"/>
            <a:ext cx="4159023" cy="1225098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="" xmlns:a16="http://schemas.microsoft.com/office/drawing/2014/main" id="{FCA96461-3377-234E-8610-63450A898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61" y="5452650"/>
            <a:ext cx="8123465" cy="22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71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894114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AMACI 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52856" y="2276872"/>
            <a:ext cx="8064896" cy="4320480"/>
          </a:xfrm>
          <a:prstGeom prst="rect">
            <a:avLst/>
          </a:prstGeo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6060" tIns="22860" rIns="128016" bIns="22860" numCol="1" spcCol="1270" anchor="t" anchorCtr="0">
            <a:noAutofit/>
          </a:bodyPr>
          <a:lstStyle/>
          <a:p>
            <a:pPr marL="171450" lvl="1" indent="-171450" algn="just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tr-TR" sz="1600" kern="1200" dirty="0">
              <a:latin typeface="Candara" panose="020E0502030303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2022 yılı Teknik Destek Programı’nın amacı bölgedeki yerel aktörlerin bölgesel kalkınma açısından önem arz eden, ancak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kurumsal kapasite eksikliği nedeniyle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hazırlık ve uygulama aşamalarında sorun ile karşılaşılan çalışmalarına; </a:t>
            </a: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Eğitim verme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 ve proje hazırlanmasına katkı sağlama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Geçici uzman personel görevlendirme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Danışmanlık sağlama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endParaRPr lang="tr-TR" sz="2000" b="1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lvl="1"/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yoluyla konularda teknik destek sağlamaktadır.</a:t>
            </a:r>
          </a:p>
        </p:txBody>
      </p:sp>
    </p:spTree>
    <p:extLst>
      <p:ext uri="{BB962C8B-B14F-4D97-AF65-F5344CB8AC3E}">
        <p14:creationId xmlns:p14="http://schemas.microsoft.com/office/powerpoint/2010/main" val="238471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894114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PROGRAMIN ÖNCELİKLERİ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52856" y="2276872"/>
            <a:ext cx="8064896" cy="4320480"/>
          </a:xfrm>
          <a:prstGeom prst="rect">
            <a:avLst/>
          </a:prstGeo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6060" tIns="22860" rIns="128016" bIns="22860" numCol="1" spcCol="1270" anchor="t" anchorCtr="0">
            <a:noAutofit/>
          </a:bodyPr>
          <a:lstStyle/>
          <a:p>
            <a:pPr marL="0" lvl="1" algn="just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tr-TR" sz="1600" kern="1200" dirty="0">
              <a:latin typeface="Candara" panose="020E0502030303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80109"/>
              </p:ext>
            </p:extLst>
          </p:nvPr>
        </p:nvGraphicFramePr>
        <p:xfrm>
          <a:off x="1320908" y="2708920"/>
          <a:ext cx="7128792" cy="3234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/>
                <a:gridCol w="1754525"/>
                <a:gridCol w="1809871"/>
                <a:gridCol w="178219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Öncelik</a:t>
                      </a:r>
                      <a:r>
                        <a:rPr lang="tr-TR" baseline="0" dirty="0" smtClean="0"/>
                        <a:t> I</a:t>
                      </a:r>
                      <a:endParaRPr lang="tr-TR" dirty="0"/>
                    </a:p>
                  </a:txBody>
                  <a:tcPr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Öncelik II</a:t>
                      </a:r>
                      <a:endParaRPr lang="tr-TR" dirty="0"/>
                    </a:p>
                  </a:txBody>
                  <a:tcPr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Öncelik III</a:t>
                      </a:r>
                      <a:endParaRPr lang="tr-TR" dirty="0"/>
                    </a:p>
                  </a:txBody>
                  <a:tcPr anchor="ctr"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Öncelik IV</a:t>
                      </a:r>
                      <a:endParaRPr lang="tr-TR" dirty="0"/>
                    </a:p>
                  </a:txBody>
                  <a:tcPr anchor="ctr">
                    <a:solidFill>
                      <a:srgbClr val="4ABAC3"/>
                    </a:solidFill>
                  </a:tcPr>
                </a:tc>
              </a:tr>
              <a:tr h="2658757">
                <a:tc>
                  <a:txBody>
                    <a:bodyPr/>
                    <a:lstStyle/>
                    <a:p>
                      <a:r>
                        <a:rPr lang="tr-TR" dirty="0" smtClean="0"/>
                        <a:t>Bölgede turizm odaklı kurumsal kapasitenin geliştirilmesine yönelik faaliyetlerin desteklenmesi</a:t>
                      </a:r>
                      <a:endParaRPr lang="tr-TR" dirty="0"/>
                    </a:p>
                  </a:txBody>
                  <a:tcPr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Bölgede girişimcilik kapasitesinin geliştirilmesine yönelik faaliyetlerin desteklenmesi</a:t>
                      </a:r>
                      <a:endParaRPr lang="tr-TR" dirty="0"/>
                    </a:p>
                  </a:txBody>
                  <a:tcPr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Bölgede imalat sanayinde katma değerin artırılması ve rekabet üstünlüğünün sağlanmasına yönelik faaliyetlerin desteklenmesi</a:t>
                      </a:r>
                      <a:endParaRPr lang="tr-TR" dirty="0"/>
                    </a:p>
                  </a:txBody>
                  <a:tcPr>
                    <a:solidFill>
                      <a:srgbClr val="4ABA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Başta genç istihdam imkânlarını artırmak olmak üzere, bölgede yerel kalkınma fırsatlarının geliştirilmesine yönelik faaliyetlerin desteklenmesi</a:t>
                      </a:r>
                      <a:endParaRPr lang="tr-TR" dirty="0"/>
                    </a:p>
                  </a:txBody>
                  <a:tcPr>
                    <a:solidFill>
                      <a:srgbClr val="4ABAC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891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0" y="3028951"/>
            <a:ext cx="2960882" cy="29717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940849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KÜNYESİ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779207896"/>
              </p:ext>
            </p:extLst>
          </p:nvPr>
        </p:nvGraphicFramePr>
        <p:xfrm>
          <a:off x="755576" y="2101850"/>
          <a:ext cx="8640960" cy="236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4499993" y="3898139"/>
            <a:ext cx="34232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20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Proje Başına Azami Destek Miktarı:</a:t>
            </a:r>
          </a:p>
          <a:p>
            <a:pPr fontAlgn="auto"/>
            <a:r>
              <a:rPr lang="tr-TR" dirty="0" smtClean="0"/>
              <a:t>- Eğitim </a:t>
            </a:r>
            <a:r>
              <a:rPr lang="tr-TR" dirty="0"/>
              <a:t>faaliyetleri </a:t>
            </a:r>
            <a:r>
              <a:rPr lang="tr-TR" dirty="0" smtClean="0"/>
              <a:t>için </a:t>
            </a:r>
            <a:r>
              <a:rPr lang="tr-TR" dirty="0"/>
              <a:t>50.000,00 TL (KDV dâhil</a:t>
            </a:r>
            <a:r>
              <a:rPr lang="tr-TR" dirty="0" smtClean="0"/>
              <a:t>)</a:t>
            </a:r>
            <a:endParaRPr lang="tr-TR" dirty="0"/>
          </a:p>
          <a:p>
            <a:r>
              <a:rPr lang="tr-TR" dirty="0" smtClean="0"/>
              <a:t>- Danışmanlık </a:t>
            </a:r>
            <a:r>
              <a:rPr lang="tr-TR" dirty="0"/>
              <a:t>faaliyetleri </a:t>
            </a:r>
            <a:r>
              <a:rPr lang="tr-TR" dirty="0" smtClean="0"/>
              <a:t>için </a:t>
            </a:r>
            <a:r>
              <a:rPr lang="tr-TR" dirty="0"/>
              <a:t>75.000,00 TL (KDV dâhil)</a:t>
            </a:r>
          </a:p>
        </p:txBody>
      </p:sp>
    </p:spTree>
    <p:extLst>
      <p:ext uri="{BB962C8B-B14F-4D97-AF65-F5344CB8AC3E}">
        <p14:creationId xmlns:p14="http://schemas.microsoft.com/office/powerpoint/2010/main" val="298029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312486" y="524560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746069" y="507495"/>
            <a:ext cx="824594" cy="702796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763688" y="287393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ÖRNEK PROJE KONULARI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8" name="Bulut Belirtme Çizgisi 7"/>
          <p:cNvSpPr/>
          <p:nvPr/>
        </p:nvSpPr>
        <p:spPr>
          <a:xfrm>
            <a:off x="-756592" y="2140365"/>
            <a:ext cx="2275258" cy="1478179"/>
          </a:xfrm>
          <a:prstGeom prst="cloudCallout">
            <a:avLst>
              <a:gd name="adj1" fmla="val 46790"/>
              <a:gd name="adj2" fmla="val 63382"/>
            </a:avLst>
          </a:prstGeom>
          <a:solidFill>
            <a:srgbClr val="4ABAC3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1115616" y="1427348"/>
            <a:ext cx="770485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tr-TR" sz="1200" b="1" dirty="0"/>
              <a:t>Öncelik I:</a:t>
            </a:r>
            <a:r>
              <a:rPr lang="tr-TR" sz="1200" dirty="0"/>
              <a:t> Bölgede turizm odaklı kurumsal kapasitenin geliştirilmesine yönelik faaliyetlerin desteklenmesi kapsamındaki örnek konular aşağıdaki gibidir: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Uluslararası ağlarda yer almaya, yerel yaratıcılık, tanıtım ve görünürlükleri artırmaya ve bölgenin turizm potansiyelini geliştirmeye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Bölgenin etkin biçimde tanıtımına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Turizmde kalite, sertifikasyon ve hizmetlerin iyileştirilmesine yönelik eğitim ve danışmanlık faaliyetleri 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Destinasyon yönetimi anlayışıyla turizm bölgelerinin geliştirilmesine ve seyahat rotaları oluşturulmasına yönelik eğitim ve danışmanlık faaliyetleri  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Turizmde dijital araçların kullanımının artırılmasına yönelik eğitim ve danışmanlık faaliyetleri  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Bölgede bulunan tarihi, kültürel ve doğal yapıların korunması, tanıtılması ve turizme açılmasına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Bölgede bulunan tarihi ve kültürel değere sahip yapıların </a:t>
            </a:r>
            <a:r>
              <a:rPr lang="tr-TR" sz="1200" dirty="0" err="1"/>
              <a:t>rölöve</a:t>
            </a:r>
            <a:r>
              <a:rPr lang="tr-TR" sz="1200" dirty="0"/>
              <a:t>/restitüsyon/restorasyon/altyapı ve çevre düzenleme projeleri ile uygulama projelerinin hazırlanmasına yönelik eğitim ve danışmanlık hizmetleri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Turizm alanında faaliyet gösteren kurum ve kuruluşların insan kaynakları kapasitesinin geliştirilmesine yönelik eğitim ve sertifikasyon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Turizmde hedef pazarların tespiti ve doğru pazarlama stratejilerinin geliştirilmesine yönelik eğitim ve danışmanlık faaliyetleri 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Turizmde dijitalleşmeyle birlikte ihtiyaç duyulan destinasyon pazarlama yöntemleriyle ilgili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Turistik destinasyonların tanıtımına yönelik sosyal medyanın etkin kullanımını içeren eğitimler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Turistik tesislerin hizmet kalitelerini artırmaya yönelik misafir ilişkileri yönetimi, ön büro yönetimi, konaklama hizmetleri yönetimi, COVID 19 salgını sonrası hijyen standartlarının sağlanması gibi alanlarda eğitici eğitimi ve danışmanlık hizmetleri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Turistik ürün ve hizmetlerin koruma kullanma dengesi gözetilerek enerji, su ve atık yönetimi gibi sürdürülebilir çevre yönetimi uygulamalarının yaygınlaştırılması için ihtiyaç duyulan eğitim ve danışmanlık hizmetleri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Somut olmayan kültürel mirasın korunması ve geliştirilmesine yönelik eğitim ve danışmanlık </a:t>
            </a:r>
            <a:r>
              <a:rPr lang="tr-TR" sz="1200" dirty="0" smtClean="0"/>
              <a:t>faaliyetleri</a:t>
            </a:r>
            <a:endParaRPr lang="tr-TR" sz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 rot="20603496">
            <a:off x="-680168" y="2417883"/>
            <a:ext cx="203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Örnek </a:t>
            </a:r>
            <a:r>
              <a:rPr lang="tr-TR" sz="22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Teknik Destek Konuları</a:t>
            </a:r>
          </a:p>
        </p:txBody>
      </p:sp>
    </p:spTree>
    <p:extLst>
      <p:ext uri="{BB962C8B-B14F-4D97-AF65-F5344CB8AC3E}">
        <p14:creationId xmlns:p14="http://schemas.microsoft.com/office/powerpoint/2010/main" val="33231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ut Belirtme Çizgisi 7"/>
          <p:cNvSpPr/>
          <p:nvPr/>
        </p:nvSpPr>
        <p:spPr>
          <a:xfrm>
            <a:off x="-756592" y="2140365"/>
            <a:ext cx="2275258" cy="1478179"/>
          </a:xfrm>
          <a:prstGeom prst="cloudCallout">
            <a:avLst>
              <a:gd name="adj1" fmla="val 46790"/>
              <a:gd name="adj2" fmla="val 63382"/>
            </a:avLst>
          </a:prstGeom>
          <a:solidFill>
            <a:srgbClr val="4ABAC3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1259633" y="2060848"/>
            <a:ext cx="71287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tr-TR" sz="1200" b="1" dirty="0"/>
              <a:t>Öncelik II:</a:t>
            </a:r>
            <a:r>
              <a:rPr lang="tr-TR" sz="1200" dirty="0"/>
              <a:t> Bölgede girişimcilik kapasitesinin geliştirilmesine yönelik faaliyetlerin desteklenmesi kapsamındaki örnek konular aşağıdaki gibidir: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Girişimcilik merkezleri, kuluçka merkezleri, yenilik merkezleri gibi ara yüzlerin kurumsal kapasitelerinin artırılmasına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Bölgede girişimcilik ekosisteminin güçlendirilmesine yönelik kapasite geliştirici faaliyetler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Girişimcilik ekosisteminin dijital dönüşümüne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 err="1"/>
              <a:t>Mentörlerin</a:t>
            </a:r>
            <a:r>
              <a:rPr lang="tr-TR" sz="1200" dirty="0"/>
              <a:t> kapasitelerinin artırılmasına yönelik eğitim ve danışmanlık faaliyetleri 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Girişimcilerin takibine yönelik (metrik belirleme, sosyal etki analizi vb.)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Bölgede lisanslı melek yatırımcı sayısının artırılmasına yönelik eğitim ve danışmanlık faaliyetleri 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Girişimcilik alanında finansal araçlar geliştirme (girişim sermayesi, melek yatırımcı ağı, kitlesel fonlama vb.) ve pilot uygulamalar oluşturma konularına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Ulusal ve uluslararası ağ ve platformlara entegrasyonun sağlanmasına yönelik kapasite geliştirici faaliyetler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Bölgede sosyal girişimciliğin ve sosyal </a:t>
            </a:r>
            <a:r>
              <a:rPr lang="tr-TR" sz="1200" dirty="0" err="1"/>
              <a:t>inovasyonun</a:t>
            </a:r>
            <a:r>
              <a:rPr lang="tr-TR" sz="1200" dirty="0"/>
              <a:t> geliştirilmesine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Adil ticaret, etik ticaret, sosyal sorumluluk, yeşil pazarlama gibi konulara ilişkin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İş fikri geliştirme, pazar ve rekabet analizi, uygulama geliştirme, karar verme yöntemleri, finansal okuryazarlık, girişim hukuku ve fikri mülkiyet hakları vb. konularda eğitim ve danışmanlık faaliyetleri</a:t>
            </a:r>
          </a:p>
          <a:p>
            <a:pPr marL="17145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12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12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 rot="20603496">
            <a:off x="-680168" y="2417883"/>
            <a:ext cx="203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Örnek </a:t>
            </a:r>
            <a:r>
              <a:rPr lang="tr-TR" sz="22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Teknik Destek Konuları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312486" y="524560"/>
            <a:ext cx="1451202" cy="665621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746069" y="507495"/>
            <a:ext cx="824594" cy="702796"/>
          </a:xfrm>
          <a:prstGeom prst="rect">
            <a:avLst/>
          </a:prstGeom>
        </p:spPr>
      </p:pic>
      <p:sp>
        <p:nvSpPr>
          <p:cNvPr id="13" name="Başlık 1"/>
          <p:cNvSpPr txBox="1">
            <a:spLocks/>
          </p:cNvSpPr>
          <p:nvPr/>
        </p:nvSpPr>
        <p:spPr bwMode="auto">
          <a:xfrm>
            <a:off x="1763688" y="287393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ÖRNEK PROJE KONULARI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45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ut Belirtme Çizgisi 7"/>
          <p:cNvSpPr/>
          <p:nvPr/>
        </p:nvSpPr>
        <p:spPr>
          <a:xfrm>
            <a:off x="-756592" y="2140365"/>
            <a:ext cx="2275258" cy="1478179"/>
          </a:xfrm>
          <a:prstGeom prst="cloudCallout">
            <a:avLst>
              <a:gd name="adj1" fmla="val 46790"/>
              <a:gd name="adj2" fmla="val 63382"/>
            </a:avLst>
          </a:prstGeom>
          <a:solidFill>
            <a:srgbClr val="4ABAC3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1259633" y="1772816"/>
            <a:ext cx="73448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tr-TR" sz="1200" b="1" dirty="0"/>
              <a:t>Öncelik III:</a:t>
            </a:r>
            <a:r>
              <a:rPr lang="tr-TR" sz="1200" dirty="0"/>
              <a:t> Bölgede imalat sanayinde katma değerin artırılması ve rekabet üstünlüğünün sağlanmasına yönelik faaliyetlerin desteklenmesi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Bölgede öne çıkmış sektörlerin (kimya, makine, otomotiv, mobilya vb.) işbirliği kapasitelerinin artırılması, kümelenme oluşturmaya yönelik stratejilerin vb. hazırlanmasına ilişkin eğitim/danışmanlık faaliyetleri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Bölge sanayisinde karbon ayak izi, yeşil mutabakat, döngüsel ekonomi, endüstriyel </a:t>
            </a:r>
            <a:r>
              <a:rPr lang="tr-TR" sz="1200" dirty="0" err="1"/>
              <a:t>simbiyoz</a:t>
            </a:r>
            <a:r>
              <a:rPr lang="tr-TR" sz="1200" dirty="0"/>
              <a:t>, enerji verimliliği, kaynak verimliliği, temiz üretim, dijital dönüşüm,  iklim değişikliği gibi alanlarda kapasitenin arttırılmasını hedefleyen eğitim ve danışmanlık faaliyetleri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Bölge sanayisinde e-ticaret, dış ticaret istihbaratı, dijital pazarlama, kooperatifleşme gibi alanlarda kapasitenin arttırılmasını hedefleyen eğitim ve danışmanlık faaliyetleri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Bölge sanayisinde enerji verimliliğinin artırılmasına katkıda bulunmayı hedefleyen eğitim ve danışmanlık faaliyetleri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Bölge sanayisinin dijitalleşmesine katkıda bulunmayı hedefleyen eğitim ve danışmanlık faaliyetleri,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Bölgede imalat sanayinde katma değerin artırılması ve rekabet üstünlüğünün sağlanmasına yönelik kamu kesimi, özel kesim ve sivil toplum kuruluşları arasında işbirliğinin ve eşgüdümün geliştirilmesine yönelik faaliyetler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İmalat sanayinde enerji, su ve atık yönetimi gibi sürdürülebilir çevre yönetimi uygulamalarının yaygınlaştırılması için ihtiyaç duyulan eğitim ve danışmanlık hizmetleri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Bölgede imalat sanayinde katma değerin artırılması ve rekabet üstünlüğünün sağlanmasına yönelik </a:t>
            </a:r>
            <a:r>
              <a:rPr lang="tr-TR" sz="1200" dirty="0" err="1"/>
              <a:t>mentörlerin</a:t>
            </a:r>
            <a:r>
              <a:rPr lang="tr-TR" sz="1200" dirty="0"/>
              <a:t> kapasitelerinin artırılmasına yönelik eğitim ve danışmanlık faaliyetleri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Ar-Ge ve yenilikçilik destek merkezi kurma veya geliştirmeye yönelik danışmanlık hizmeti alınması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r-TR" sz="1200" dirty="0"/>
              <a:t>Ulusal ve uluslararası tedarik zincirlerine, ağ ve platformlara entegrasyonun sağlanmasına yönelik kapasite geliştirici eğitim ve danışmanlık faaliyetleri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12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 rot="20603496">
            <a:off x="-680168" y="2417883"/>
            <a:ext cx="203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Örnek </a:t>
            </a:r>
            <a:r>
              <a:rPr lang="tr-TR" sz="22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Teknik Destek Konuları</a:t>
            </a:r>
          </a:p>
        </p:txBody>
      </p:sp>
      <p:pic>
        <p:nvPicPr>
          <p:cNvPr id="16" name="Resim 15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312486" y="524560"/>
            <a:ext cx="1451202" cy="665621"/>
          </a:xfrm>
          <a:prstGeom prst="rect">
            <a:avLst/>
          </a:prstGeom>
        </p:spPr>
      </p:pic>
      <p:pic>
        <p:nvPicPr>
          <p:cNvPr id="17" name="Resim 16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746069" y="507495"/>
            <a:ext cx="824594" cy="702796"/>
          </a:xfrm>
          <a:prstGeom prst="rect">
            <a:avLst/>
          </a:prstGeom>
        </p:spPr>
      </p:pic>
      <p:sp>
        <p:nvSpPr>
          <p:cNvPr id="18" name="Başlık 1"/>
          <p:cNvSpPr txBox="1">
            <a:spLocks/>
          </p:cNvSpPr>
          <p:nvPr/>
        </p:nvSpPr>
        <p:spPr bwMode="auto">
          <a:xfrm>
            <a:off x="1763688" y="287393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ÖRNEK PROJE KONULARI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5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ulut Belirtme Çizgisi 7"/>
          <p:cNvSpPr/>
          <p:nvPr/>
        </p:nvSpPr>
        <p:spPr>
          <a:xfrm>
            <a:off x="-756592" y="2140365"/>
            <a:ext cx="2275258" cy="1478179"/>
          </a:xfrm>
          <a:prstGeom prst="cloudCallout">
            <a:avLst>
              <a:gd name="adj1" fmla="val 46790"/>
              <a:gd name="adj2" fmla="val 63382"/>
            </a:avLst>
          </a:prstGeom>
          <a:solidFill>
            <a:srgbClr val="4ABAC3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1259633" y="2060848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tr-TR" sz="1200" b="1" dirty="0"/>
              <a:t>Öncelik IV:</a:t>
            </a:r>
            <a:r>
              <a:rPr lang="tr-TR" sz="1200" dirty="0"/>
              <a:t> Başta genç istihdam imkânlarını artırmak olmak üzere, bölgede yerel kalkınma fırsatlarının geliştirilmesine yönelik faaliyetlerin desteklenmesi kapsamındaki örnek konular aşağıdaki gibidir: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Bölgede kamu kesimi, özel kesim ve sivil toplum kuruluşları arasında işbirliğinin ve eşgüdümün geliştirilmesine yönelik faaliyetler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Kentsel Gelişim Stratejilerinin oluşturulmasına yönelik faaliyetler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Finans yönetimi, ulusal/uluslararası ticaret vb. konulara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 halkına verilen hizmetin verimliliğinin ve kalitesinin arttırılması için kamu kurum ve kuruluşlarının personeline yönelik bilgi teknolojilerini etkin kullanma eğitimleri 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Yerel yönetimlerin planlama faaliyetlerine yönelik teknik analiz, plan, fizibiliteye yönelik destekler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Bölgede yer alan yerleşim merkezlerinin afet/risk yönetimi planlarının hazırlanmasına katkı sağlayacak faaliyetler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Atık yönetimine ilişkin eğitimlerin düzenlenmesi veya danışmanlık alınması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Dezavantajlı grupların topluma entegrasyonuna yönelik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İstatistiksel araştırma ve veri tabanı yönetimine ilişkin eğitim ve danışmanlık faaliyetleri</a:t>
            </a:r>
          </a:p>
          <a:p>
            <a:pPr marL="171450" lvl="0" indent="-171450" fontAlgn="auto">
              <a:buFont typeface="Arial" panose="020B0604020202020204" pitchFamily="34" charset="0"/>
              <a:buChar char="•"/>
            </a:pPr>
            <a:r>
              <a:rPr lang="tr-TR" sz="1200" dirty="0"/>
              <a:t>Akıllı kent dönüşümüne yönelik eğitimler düzenlenmesi ve danışmanlık alınması </a:t>
            </a:r>
          </a:p>
          <a:p>
            <a:pPr fontAlgn="auto"/>
            <a:r>
              <a:rPr lang="tr-TR" sz="1200" dirty="0"/>
              <a:t> </a:t>
            </a:r>
          </a:p>
        </p:txBody>
      </p:sp>
      <p:sp>
        <p:nvSpPr>
          <p:cNvPr id="12" name="Metin kutusu 11"/>
          <p:cNvSpPr txBox="1"/>
          <p:nvPr/>
        </p:nvSpPr>
        <p:spPr>
          <a:xfrm rot="20603496">
            <a:off x="-680168" y="2417883"/>
            <a:ext cx="203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Örnek </a:t>
            </a:r>
            <a:r>
              <a:rPr lang="tr-TR" sz="2200" b="1" spc="-1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Teknik Destek Konuları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312486" y="524560"/>
            <a:ext cx="1451202" cy="665621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746069" y="507495"/>
            <a:ext cx="824594" cy="702796"/>
          </a:xfrm>
          <a:prstGeom prst="rect">
            <a:avLst/>
          </a:prstGeom>
        </p:spPr>
      </p:pic>
      <p:sp>
        <p:nvSpPr>
          <p:cNvPr id="13" name="Başlık 1"/>
          <p:cNvSpPr txBox="1">
            <a:spLocks/>
          </p:cNvSpPr>
          <p:nvPr/>
        </p:nvSpPr>
        <p:spPr bwMode="auto">
          <a:xfrm>
            <a:off x="1763688" y="287393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ÖRNEK PROJE KONULARI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6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259633" y="5199682"/>
            <a:ext cx="7128791" cy="1077218"/>
          </a:xfrm>
          <a:prstGeom prst="rect">
            <a:avLst/>
          </a:prstGeom>
          <a:solidFill>
            <a:srgbClr val="68E0C6"/>
          </a:solidFill>
          <a:ln>
            <a:solidFill>
              <a:srgbClr val="4ABAC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600" dirty="0"/>
              <a:t>Teknik destek konuları bu örneklerle sınırlı olmayıp, programın içeriği ile uyumlu olmaları şartıyla ihtiyaç duyulan diğer faaliyet konuları da uygun kabul edilecektir. Teknik destek konusu, teknik destek </a:t>
            </a:r>
            <a:r>
              <a:rPr lang="tr-TR" sz="1600" b="1" dirty="0"/>
              <a:t>programının amaç ve öncelikleri</a:t>
            </a:r>
            <a:r>
              <a:rPr lang="tr-TR" sz="1600" dirty="0"/>
              <a:t> kapsamında olmalıdır</a:t>
            </a:r>
            <a:r>
              <a:rPr lang="tr-TR" sz="1600" dirty="0" smtClean="0"/>
              <a:t>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5774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="" xmlns:a16="http://schemas.microsoft.com/office/drawing/2014/main" id="{B10996B4-B01B-204F-A243-CE664B8B2D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646"/>
          <a:stretch/>
        </p:blipFill>
        <p:spPr>
          <a:xfrm>
            <a:off x="442912" y="1254642"/>
            <a:ext cx="1451202" cy="66562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052B965B-757B-9743-9C32-D81264E21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367"/>
          <a:stretch/>
        </p:blipFill>
        <p:spPr>
          <a:xfrm>
            <a:off x="7876495" y="1254642"/>
            <a:ext cx="824594" cy="702796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27F8A617-AB42-704D-AD19-CFAEE7F77D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3581" b="20524"/>
          <a:stretch/>
        </p:blipFill>
        <p:spPr>
          <a:xfrm>
            <a:off x="0" y="3028951"/>
            <a:ext cx="2960882" cy="2971799"/>
          </a:xfrm>
          <a:prstGeom prst="rect">
            <a:avLst/>
          </a:prstGeom>
        </p:spPr>
      </p:pic>
      <p:sp>
        <p:nvSpPr>
          <p:cNvPr id="6" name="Başlık 1"/>
          <p:cNvSpPr txBox="1">
            <a:spLocks/>
          </p:cNvSpPr>
          <p:nvPr/>
        </p:nvSpPr>
        <p:spPr bwMode="auto">
          <a:xfrm>
            <a:off x="1894114" y="1034540"/>
            <a:ext cx="598238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UYGUN OLMAYAN PROJE KONULARI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833631" y="2177540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/>
              <a:t>Aşağıdaki konular 2022 yılı Teknik Destek Programı kapsamında uygun faaliyet olmayıp, desteklenmeyecektir ve başvuru ön inceleme aşamasında elenecektir</a:t>
            </a:r>
            <a:r>
              <a:rPr lang="tr-TR" sz="1400" dirty="0" smtClean="0"/>
              <a:t>:</a:t>
            </a:r>
          </a:p>
          <a:p>
            <a:endParaRPr lang="tr-TR" sz="1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Halkla ilişkiler, iletişim becerileri, etkili iletişim, beden dili, etkili konuşma ve sunum teknikleri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Kendini tanıma, kişisel gelişim (mesleki gelişim hariç)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Psikolojik yaklaşım veya empati kurma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Sosyal veya duygusal zekâ yönetimi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Zaman yönetimi, motivasyon veya stres yönetimi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Başarı odaklı bir kültür geliştirme, kurum kültürü ve/veya gelişimi, profesyonel iş yaşamı (kurumsal teknik kapasite geliştirme çalışmaları hariç)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İşyeri maneviyatı ve etik davranış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Takım ruhu geliştirme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Vatandaş memnuniyeti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Kamu kurumlarının kendi personeline kanunen zorunlu olarak vermesi gereken iş sağlığı ve güvenliği vb. hizmet içi eğitimler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Kamu kurumları tarafından ücretsiz ve periyodik olarak verilen eğitimler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400" dirty="0"/>
              <a:t>Proje hazırlamasına, proje yazma tekniklerinin geliştirilmesine yönelik konular</a:t>
            </a:r>
          </a:p>
        </p:txBody>
      </p:sp>
    </p:spTree>
    <p:extLst>
      <p:ext uri="{BB962C8B-B14F-4D97-AF65-F5344CB8AC3E}">
        <p14:creationId xmlns:p14="http://schemas.microsoft.com/office/powerpoint/2010/main" val="1195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6423</TotalTime>
  <Words>1588</Words>
  <Application>Microsoft Office PowerPoint</Application>
  <PresentationFormat>Ekran Gösterisi (4:3)</PresentationFormat>
  <Paragraphs>170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Candara</vt:lpstr>
      <vt:lpstr>Geneva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Cosmic Creative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Ayşegül Turgut</dc:creator>
  <cp:lastModifiedBy>Aslı Şekeroğlu</cp:lastModifiedBy>
  <cp:revision>777</cp:revision>
  <cp:lastPrinted>2015-01-29T15:05:44Z</cp:lastPrinted>
  <dcterms:created xsi:type="dcterms:W3CDTF">2010-03-23T15:12:52Z</dcterms:created>
  <dcterms:modified xsi:type="dcterms:W3CDTF">2022-03-22T11:39:43Z</dcterms:modified>
</cp:coreProperties>
</file>