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99" r:id="rId4"/>
    <p:sldId id="285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7" r:id="rId13"/>
    <p:sldId id="298" r:id="rId14"/>
    <p:sldId id="301" r:id="rId15"/>
    <p:sldId id="302" r:id="rId16"/>
    <p:sldId id="303" r:id="rId17"/>
    <p:sldId id="296" r:id="rId18"/>
    <p:sldId id="304" r:id="rId19"/>
    <p:sldId id="305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08" r:id="rId28"/>
    <p:sldId id="263" r:id="rId29"/>
  </p:sldIdLst>
  <p:sldSz cx="9144000" cy="6858000" type="screen4x3"/>
  <p:notesSz cx="666273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F1B"/>
    <a:srgbClr val="E5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B2A7-E2F2-4F5A-A779-5A30ADEFC489}" type="datetimeFigureOut">
              <a:rPr lang="tr-TR" smtClean="0"/>
              <a:t>09.10.2015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C8F5-5071-4D3F-8379-A21AB432688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8538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4947-C2A8-4508-98D2-7195A21D87C1}" type="datetimeFigureOut">
              <a:rPr lang="tr-TR" smtClean="0"/>
              <a:t>09.10.2015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73F2-0E80-4B49-A9C4-DB9508B7ACC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59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73F2-0E80-4B49-A9C4-DB9508B7ACCB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226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73F2-0E80-4B49-A9C4-DB9508B7ACCB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66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73F2-0E80-4B49-A9C4-DB9508B7ACCB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85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smanur.karabiyik\Desktop\Resim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urat.torun\Desktop\Resim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urat.torun\Desktop\Resim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 userDrawn="1"/>
        </p:nvSpPr>
        <p:spPr>
          <a:xfrm>
            <a:off x="2755636" y="2694246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 userDrawn="1"/>
        </p:nvSpPr>
        <p:spPr>
          <a:xfrm>
            <a:off x="3622860" y="3328669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www.cka.org.tr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2415" y="4149080"/>
            <a:ext cx="5247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latin typeface="Calibri" panose="020F0502020204030204" pitchFamily="34" charset="0"/>
              </a:rPr>
              <a:t>GÜDÜMLÜ PROJE DESTEĞİ</a:t>
            </a:r>
          </a:p>
          <a:p>
            <a:pPr algn="ctr"/>
            <a:endParaRPr lang="tr-TR" sz="3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ika.org.tr/photos/fft99_mf11485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95" y="4733861"/>
            <a:ext cx="4073688" cy="2124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08278" y="332656"/>
            <a:ext cx="495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BÜTÇE VE DESTEK ORANI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sp>
        <p:nvSpPr>
          <p:cNvPr id="3" name="Dikdörtgen 4"/>
          <p:cNvSpPr>
            <a:spLocks noChangeArrowheads="1"/>
          </p:cNvSpPr>
          <p:nvPr/>
        </p:nvSpPr>
        <p:spPr bwMode="auto">
          <a:xfrm>
            <a:off x="345287" y="846494"/>
            <a:ext cx="842493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b="1" u="sng" dirty="0"/>
              <a:t>Bütçe: </a:t>
            </a:r>
            <a:endParaRPr lang="tr-TR" altLang="tr-TR" sz="2800" b="1" u="sng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2800" dirty="0" smtClean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dirty="0" smtClean="0"/>
              <a:t>Güdümlü </a:t>
            </a:r>
            <a:r>
              <a:rPr lang="tr-TR" altLang="tr-TR" sz="2800" dirty="0"/>
              <a:t>projelere sağlanacak mali destekler </a:t>
            </a:r>
            <a:r>
              <a:rPr lang="tr-TR" altLang="tr-TR" sz="2800" b="1" dirty="0"/>
              <a:t>küçük ölçekli altyapı </a:t>
            </a:r>
            <a:r>
              <a:rPr lang="tr-TR" altLang="tr-TR" sz="2800" dirty="0"/>
              <a:t>projeleri için Ajans bütçesinden ayrılan kaynaktan karşılanır. Ajans tarafından küçük ölçekli altyapı projelerine verilecek mali destek toplamı ise, Ajansın </a:t>
            </a:r>
            <a:r>
              <a:rPr lang="tr-TR" altLang="tr-TR" sz="2800" b="1" dirty="0"/>
              <a:t>yıllık gider bütçesinin en fazla yüzde yirmisidir</a:t>
            </a:r>
            <a:r>
              <a:rPr lang="tr-TR" altLang="tr-TR" sz="2800" b="1" dirty="0" smtClean="0"/>
              <a:t>.</a:t>
            </a:r>
          </a:p>
          <a:p>
            <a:pPr algn="just">
              <a:spcBef>
                <a:spcPct val="0"/>
              </a:spcBef>
              <a:buNone/>
            </a:pPr>
            <a:endParaRPr lang="tr-TR" altLang="tr-TR" sz="2800" b="1" dirty="0" smtClean="0"/>
          </a:p>
          <a:p>
            <a:pPr algn="just">
              <a:spcBef>
                <a:spcPct val="0"/>
              </a:spcBef>
              <a:buNone/>
            </a:pPr>
            <a:r>
              <a:rPr lang="tr-TR" altLang="tr-TR" sz="2800" b="1" dirty="0" smtClean="0"/>
              <a:t>2015 </a:t>
            </a:r>
            <a:r>
              <a:rPr lang="tr-TR" altLang="tr-TR" sz="2800" b="1" dirty="0"/>
              <a:t>yılı Ajans Toplam Destek Miktarı: </a:t>
            </a:r>
            <a:r>
              <a:rPr lang="tr-TR" altLang="tr-TR" sz="2800" b="1" dirty="0" smtClean="0"/>
              <a:t>4 </a:t>
            </a:r>
            <a:r>
              <a:rPr lang="tr-TR" altLang="tr-TR" sz="2800" b="1" dirty="0"/>
              <a:t>milyondur.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7137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3861048"/>
            <a:ext cx="8496944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projelerde proje ortaklarının da </a:t>
            </a:r>
            <a:r>
              <a:rPr lang="tr-TR" sz="2400" b="1" dirty="0">
                <a:latin typeface="Calibri" panose="020F0502020204030204" pitchFamily="34" charset="0"/>
              </a:rPr>
              <a:t>nakdi destek sağlamaları</a:t>
            </a:r>
            <a:r>
              <a:rPr lang="tr-TR" sz="2400" dirty="0">
                <a:latin typeface="Calibri" panose="020F0502020204030204" pitchFamily="34" charset="0"/>
              </a:rPr>
              <a:t> ve projenin </a:t>
            </a:r>
            <a:r>
              <a:rPr lang="tr-TR" sz="2400" b="1" dirty="0">
                <a:latin typeface="Calibri" panose="020F0502020204030204" pitchFamily="34" charset="0"/>
              </a:rPr>
              <a:t>sürdürülebilirliğini </a:t>
            </a:r>
            <a:r>
              <a:rPr lang="tr-TR" sz="2400" dirty="0">
                <a:latin typeface="Calibri" panose="020F0502020204030204" pitchFamily="34" charset="0"/>
              </a:rPr>
              <a:t>teminat altına alacak taahhütlerde bulunmaları esastır.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1 </a:t>
            </a:r>
            <a:r>
              <a:rPr lang="tr-TR" sz="2400" dirty="0">
                <a:latin typeface="Calibri" panose="020F0502020204030204" pitchFamily="34" charset="0"/>
              </a:rPr>
              <a:t>milyon TL ve altı GPD kapsamında değerlendirilmez. 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400" dirty="0">
              <a:latin typeface="Calibri" panose="020F0502020204030204" pitchFamily="34" charset="0"/>
            </a:endParaRPr>
          </a:p>
        </p:txBody>
      </p:sp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418922" y="1220705"/>
            <a:ext cx="8532440" cy="26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800" b="1" u="sng" dirty="0"/>
              <a:t>Destek Oranı: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800" dirty="0"/>
              <a:t>Ajans, proje başına </a:t>
            </a:r>
            <a:r>
              <a:rPr lang="tr-TR" altLang="tr-TR" sz="2800" b="1" i="1" u="sng" dirty="0"/>
              <a:t>en fazla %75 </a:t>
            </a:r>
            <a:r>
              <a:rPr lang="tr-TR" altLang="tr-TR" sz="2800" b="1" i="1" u="sng" dirty="0" smtClean="0"/>
              <a:t> oranında </a:t>
            </a:r>
            <a:r>
              <a:rPr lang="tr-TR" altLang="tr-TR" sz="2800" dirty="0" smtClean="0"/>
              <a:t>destek sağlayabilir. Kalan kısım </a:t>
            </a:r>
            <a:r>
              <a:rPr lang="tr-TR" altLang="tr-TR" sz="2800" dirty="0"/>
              <a:t>proje uygulayıcısı ve ortakları tarafından karşılanır</a:t>
            </a:r>
            <a:r>
              <a:rPr lang="tr-TR" altLang="tr-TR" sz="2800" dirty="0" smtClean="0"/>
              <a:t>.</a:t>
            </a:r>
            <a:endParaRPr lang="tr-TR" alt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2208278" y="332656"/>
            <a:ext cx="495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BÜTÇE VE DESTEK ORANI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4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39552" y="262420"/>
            <a:ext cx="7693064" cy="8705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u="sng" dirty="0" smtClean="0">
                <a:latin typeface="Calibri" panose="020F0502020204030204" pitchFamily="34" charset="0"/>
              </a:rPr>
              <a:t>GÜDÜMLÜ PROJE GELİŞTİRME SÜRECİ</a:t>
            </a:r>
            <a:endParaRPr lang="tr-TR" altLang="tr-TR" sz="3600" u="sng" dirty="0" smtClean="0">
              <a:latin typeface="Calibri" panose="020F0502020204030204" pitchFamily="34" charset="0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107503" y="1268760"/>
            <a:ext cx="8968820" cy="5414840"/>
            <a:chOff x="1853184" y="1032647"/>
            <a:chExt cx="8983054" cy="5455377"/>
          </a:xfrm>
        </p:grpSpPr>
        <p:grpSp>
          <p:nvGrpSpPr>
            <p:cNvPr id="24" name="Grup 23"/>
            <p:cNvGrpSpPr/>
            <p:nvPr/>
          </p:nvGrpSpPr>
          <p:grpSpPr>
            <a:xfrm>
              <a:off x="1995747" y="1963709"/>
              <a:ext cx="8814815" cy="4524315"/>
              <a:chOff x="1995747" y="1045707"/>
              <a:chExt cx="8814815" cy="4524315"/>
            </a:xfrm>
          </p:grpSpPr>
          <p:sp>
            <p:nvSpPr>
              <p:cNvPr id="30" name="Dikdörtgen 29"/>
              <p:cNvSpPr/>
              <p:nvPr/>
            </p:nvSpPr>
            <p:spPr>
              <a:xfrm>
                <a:off x="3218271" y="1045707"/>
                <a:ext cx="7592291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Başlangıç toplantısı 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Mutabakat toplantısının yapılması ve ön mutabakat metninin oluşturulması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Mutabakat Metni ve Ön Çalışma Raporunun Yönetim Kurulu onayına sunulması 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Başvuru belgelerinin talep edilmesi (Başvuru Formu, İş Planı, Fizibilite Raporu gibi)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Proje başvurusunun Ajans’a teslim edilmesi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Değerlendirme ve Yönetim Kurulu onayı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 smtClean="0">
                    <a:latin typeface="Calibri" panose="020F0502020204030204" pitchFamily="34" charset="0"/>
                  </a:rPr>
                  <a:t>Kalkınma Bakanlığı onayı</a:t>
                </a:r>
              </a:p>
              <a:p>
                <a:endParaRPr lang="tr-TR" dirty="0" smtClean="0">
                  <a:latin typeface="Calibri" panose="020F0502020204030204" pitchFamily="34" charset="0"/>
                </a:endParaRPr>
              </a:p>
              <a:p>
                <a:r>
                  <a:rPr lang="tr-TR" dirty="0">
                    <a:latin typeface="Calibri" panose="020F0502020204030204" pitchFamily="34" charset="0"/>
                  </a:rPr>
                  <a:t>Sözleşmelerin imzalanması</a:t>
                </a:r>
              </a:p>
            </p:txBody>
          </p:sp>
          <p:sp>
            <p:nvSpPr>
              <p:cNvPr id="31" name="Sağ Ok 30"/>
              <p:cNvSpPr/>
              <p:nvPr/>
            </p:nvSpPr>
            <p:spPr>
              <a:xfrm rot="5400000">
                <a:off x="2838448" y="1298916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Sağ Ok 31"/>
              <p:cNvSpPr/>
              <p:nvPr/>
            </p:nvSpPr>
            <p:spPr>
              <a:xfrm rot="5400000">
                <a:off x="2838448" y="1939121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Sağ Ok 32"/>
              <p:cNvSpPr/>
              <p:nvPr/>
            </p:nvSpPr>
            <p:spPr>
              <a:xfrm rot="5400000">
                <a:off x="2838445" y="4399415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Sağ Ok 33"/>
              <p:cNvSpPr/>
              <p:nvPr/>
            </p:nvSpPr>
            <p:spPr>
              <a:xfrm rot="5400000">
                <a:off x="2838445" y="4988286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Sağ Ok 34"/>
              <p:cNvSpPr/>
              <p:nvPr/>
            </p:nvSpPr>
            <p:spPr>
              <a:xfrm rot="5400000">
                <a:off x="2838447" y="2586115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Sağ Ok 35"/>
              <p:cNvSpPr/>
              <p:nvPr/>
            </p:nvSpPr>
            <p:spPr>
              <a:xfrm rot="5400000">
                <a:off x="2838446" y="3235007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Sağ Ok 36"/>
              <p:cNvSpPr/>
              <p:nvPr/>
            </p:nvSpPr>
            <p:spPr>
              <a:xfrm rot="5400000">
                <a:off x="2838445" y="3815385"/>
                <a:ext cx="457198" cy="23206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Metin kutusu 37"/>
              <p:cNvSpPr txBox="1"/>
              <p:nvPr/>
            </p:nvSpPr>
            <p:spPr>
              <a:xfrm>
                <a:off x="2192483" y="1237638"/>
                <a:ext cx="56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 ay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Metin kutusu 38"/>
              <p:cNvSpPr txBox="1"/>
              <p:nvPr/>
            </p:nvSpPr>
            <p:spPr>
              <a:xfrm>
                <a:off x="2188238" y="1850936"/>
                <a:ext cx="56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 ay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Metin kutusu 39"/>
              <p:cNvSpPr txBox="1"/>
              <p:nvPr/>
            </p:nvSpPr>
            <p:spPr>
              <a:xfrm>
                <a:off x="2058650" y="2521081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15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Metin kutusu 40"/>
              <p:cNvSpPr txBox="1"/>
              <p:nvPr/>
            </p:nvSpPr>
            <p:spPr>
              <a:xfrm>
                <a:off x="1995747" y="3164239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180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Metin kutusu 41"/>
              <p:cNvSpPr txBox="1"/>
              <p:nvPr/>
            </p:nvSpPr>
            <p:spPr>
              <a:xfrm>
                <a:off x="2062895" y="3765730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>
                    <a:latin typeface="Calibri" panose="020F0502020204030204" pitchFamily="34" charset="0"/>
                  </a:rPr>
                  <a:t>4</a:t>
                </a:r>
                <a:r>
                  <a:rPr lang="tr-TR" dirty="0" smtClean="0">
                    <a:latin typeface="Calibri" panose="020F0502020204030204" pitchFamily="34" charset="0"/>
                  </a:rPr>
                  <a:t>5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Metin kutusu 42"/>
              <p:cNvSpPr txBox="1"/>
              <p:nvPr/>
            </p:nvSpPr>
            <p:spPr>
              <a:xfrm>
                <a:off x="2062894" y="4844544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20 gün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up 24"/>
            <p:cNvGrpSpPr/>
            <p:nvPr/>
          </p:nvGrpSpPr>
          <p:grpSpPr>
            <a:xfrm>
              <a:off x="2177533" y="1032647"/>
              <a:ext cx="8658705" cy="716496"/>
              <a:chOff x="2176266" y="1032647"/>
              <a:chExt cx="8912973" cy="716496"/>
            </a:xfrm>
          </p:grpSpPr>
          <p:sp>
            <p:nvSpPr>
              <p:cNvPr id="27" name="Metin kutusu 26"/>
              <p:cNvSpPr txBox="1"/>
              <p:nvPr/>
            </p:nvSpPr>
            <p:spPr>
              <a:xfrm>
                <a:off x="3247566" y="1032647"/>
                <a:ext cx="7841673" cy="65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Ön Hazırlık Aşaması (Güdümlü Proje Desteğinin tanıtılması, proje fikirlerinin toplanması, ilgili paydaşların belirlenmesi, …)  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Metin kutusu 27"/>
              <p:cNvSpPr txBox="1"/>
              <p:nvPr/>
            </p:nvSpPr>
            <p:spPr>
              <a:xfrm>
                <a:off x="2176266" y="1154040"/>
                <a:ext cx="774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Calibri" panose="020F0502020204030204" pitchFamily="34" charset="0"/>
                  </a:rPr>
                  <a:t>2-3 ay</a:t>
                </a:r>
                <a:endParaRPr lang="tr-T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Sağ Ok 28"/>
              <p:cNvSpPr/>
              <p:nvPr/>
            </p:nvSpPr>
            <p:spPr>
              <a:xfrm rot="5400000">
                <a:off x="2755603" y="1293411"/>
                <a:ext cx="651140" cy="260324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Düz Bağlayıcı 25"/>
            <p:cNvCxnSpPr/>
            <p:nvPr/>
          </p:nvCxnSpPr>
          <p:spPr>
            <a:xfrm>
              <a:off x="1853184" y="1805213"/>
              <a:ext cx="8705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90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260648"/>
            <a:ext cx="7417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dirty="0">
                <a:latin typeface="Calibri" panose="020F0502020204030204" pitchFamily="34" charset="0"/>
              </a:rPr>
              <a:t>GÜDÜMLÜ PROJE GELİŞTİRME SÜRECİ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323528" y="1196752"/>
            <a:ext cx="8280920" cy="496887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2500" b="1" dirty="0" smtClean="0">
                <a:latin typeface="Calibri" panose="020F0502020204030204" pitchFamily="34" charset="0"/>
              </a:rPr>
              <a:t>TANITIM TOPLANTILARI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Desteğin tanıtılması, kurumlardan güdümlü proje konularının toplanması ve Ajans tarafından incelenmesi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2500" b="1" dirty="0" smtClean="0">
                <a:latin typeface="Calibri" panose="020F0502020204030204" pitchFamily="34" charset="0"/>
              </a:rPr>
              <a:t>BAŞLANGIÇ TOPLANTISI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Projenin gerekliliği, içeriği ve uygulamada yer alması gereken muhtemel aktörler, vb. hususlar görüşülür.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2500" b="1" dirty="0" smtClean="0">
                <a:latin typeface="Calibri" panose="020F0502020204030204" pitchFamily="34" charset="0"/>
              </a:rPr>
              <a:t>MUTABAKAT TOPLANTISI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Bu toplantıda tüm aktörlerin imzasının yer aldığı ve Ajans tarafından hazırlanan bir </a:t>
            </a:r>
            <a:r>
              <a:rPr lang="tr-T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ön mutabakat metni </a:t>
            </a:r>
            <a:r>
              <a:rPr lang="tr-TR" sz="2500" dirty="0" smtClean="0">
                <a:latin typeface="Calibri" panose="020F0502020204030204" pitchFamily="34" charset="0"/>
              </a:rPr>
              <a:t>oluşturulur.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500" dirty="0" smtClean="0">
                <a:latin typeface="Calibri" panose="020F0502020204030204" pitchFamily="34" charset="0"/>
              </a:rPr>
              <a:t>Bu süreçte proje fikirlerine ilişkin amaç, dayanak, kapsam, süre, tahmini maliyet ve muhtemel proje uygulayıcıları ve ortakları gibi detayları içeren bir </a:t>
            </a:r>
            <a:r>
              <a:rPr lang="tr-TR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ön çalışma raporu </a:t>
            </a:r>
            <a:r>
              <a:rPr lang="tr-TR" sz="2500" dirty="0" smtClean="0">
                <a:latin typeface="Calibri" panose="020F0502020204030204" pitchFamily="34" charset="0"/>
              </a:rPr>
              <a:t>hazırlanır.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tr-TR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Resim" descr="crossro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36" y="4077072"/>
            <a:ext cx="2375544" cy="27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332656"/>
            <a:ext cx="7417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dirty="0">
                <a:latin typeface="Calibri" panose="020F0502020204030204" pitchFamily="34" charset="0"/>
              </a:rPr>
              <a:t>GÜDÜMLÜ PROJE GELİŞTİRME SÜRECİ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YÖNETİM KURULU ONAYI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YK ön mutabakat metni ve ön çalışma raporunu onaylar.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BAŞVURU BELGELERİNİN TALEP EDİLMESİ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Proje başvuru formu ile birlikte uygulama projeleri, detaylı iş planları, fizibilite, işletme modeli ve eş finansman temini gibi gerekli bilgi, belge ve çalışmaları talep edilir.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BAŞVURUNUN AJANSA TESLİM EDİLMESİ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En geç 180 gün sonra teslim edilir.</a:t>
            </a: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7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asa 2\çizimler\meet3d1_jpg9c341cdb-0707-4b5e-b149-d731f86fcfe1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06" y="1772816"/>
            <a:ext cx="3879553" cy="413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6273" y="1196752"/>
            <a:ext cx="5040312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latin typeface="Calibri" panose="020F0502020204030204" pitchFamily="34" charset="0"/>
              </a:rPr>
              <a:t>Ajansa sunulan güdümlü proje başvurusu ve ekleri, Genel Sekreter başkanlığında ilgili Ajans uzmanlarından </a:t>
            </a:r>
            <a:r>
              <a:rPr lang="tr-TR" sz="2800" dirty="0" smtClean="0">
                <a:latin typeface="Calibri" panose="020F0502020204030204" pitchFamily="34" charset="0"/>
              </a:rPr>
              <a:t>oluşturulacak</a:t>
            </a:r>
            <a:r>
              <a:rPr lang="tr-TR" sz="2800" dirty="0">
                <a:latin typeface="Calibri" panose="020F0502020204030204" pitchFamily="34" charset="0"/>
              </a:rPr>
              <a:t>, </a:t>
            </a:r>
            <a:r>
              <a:rPr lang="tr-TR" sz="2800" i="1" dirty="0">
                <a:latin typeface="Calibri" panose="020F0502020204030204" pitchFamily="34" charset="0"/>
              </a:rPr>
              <a:t>en az üç kişilik bir değerlendirme komisyonu tarafından, </a:t>
            </a:r>
            <a:r>
              <a:rPr lang="tr-TR" sz="2800" dirty="0">
                <a:latin typeface="Calibri" panose="020F0502020204030204" pitchFamily="34" charset="0"/>
              </a:rPr>
              <a:t>başvurunun Ajansa sunulmasından itibaren en geç </a:t>
            </a:r>
            <a:r>
              <a:rPr lang="tr-TR" sz="2800" i="1" u="sng" dirty="0">
                <a:latin typeface="Calibri" panose="020F0502020204030204" pitchFamily="34" charset="0"/>
              </a:rPr>
              <a:t>kırk beş gün </a:t>
            </a:r>
            <a:r>
              <a:rPr lang="tr-TR" sz="2800" i="1" dirty="0">
                <a:latin typeface="Calibri" panose="020F0502020204030204" pitchFamily="34" charset="0"/>
              </a:rPr>
              <a:t>içerisinde değerlendirilir ve Yönetim Kurulunun onayına </a:t>
            </a:r>
            <a:r>
              <a:rPr lang="tr-TR" sz="2800" dirty="0">
                <a:latin typeface="Calibri" panose="020F0502020204030204" pitchFamily="34" charset="0"/>
              </a:rPr>
              <a:t>sunulur. 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827584" y="216570"/>
            <a:ext cx="7308850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Calibri" panose="020F0502020204030204" pitchFamily="34" charset="0"/>
              </a:rPr>
              <a:t> DEĞERLENDİRME SÜRECİ</a:t>
            </a:r>
            <a:endParaRPr lang="tr-TR" altLang="tr-TR" sz="3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2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1287120"/>
            <a:ext cx="8187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Yönetim </a:t>
            </a:r>
            <a:r>
              <a:rPr lang="tr-TR" sz="2400" dirty="0">
                <a:latin typeface="Calibri" panose="020F0502020204030204" pitchFamily="34" charset="0"/>
              </a:rPr>
              <a:t>Kurulu ve Kalkınma Bakanlığı’nın onayının ardından </a:t>
            </a:r>
            <a:r>
              <a:rPr lang="tr-TR" sz="2400" dirty="0" smtClean="0">
                <a:latin typeface="Calibri" panose="020F0502020204030204" pitchFamily="34" charset="0"/>
              </a:rPr>
              <a:t>proje uygulayıcısı ve ortakları ile Ajans </a:t>
            </a:r>
            <a:r>
              <a:rPr lang="tr-TR" sz="2400" dirty="0">
                <a:latin typeface="Calibri" panose="020F0502020204030204" pitchFamily="34" charset="0"/>
              </a:rPr>
              <a:t>adına Yönetim Kurulu Başkanı veya Yönetim Kurulunun yetkilendirileceği Genel Sekreterin imzalayacağı bir </a:t>
            </a:r>
            <a:r>
              <a:rPr lang="tr-TR" sz="2400" dirty="0" smtClean="0">
                <a:latin typeface="Calibri" panose="020F0502020204030204" pitchFamily="34" charset="0"/>
              </a:rPr>
              <a:t>sözleşme hazırlanır.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2400" dirty="0" smtClean="0">
              <a:latin typeface="Calibri" panose="020F050202020403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Sözleşme davetinin ardından </a:t>
            </a:r>
            <a:r>
              <a:rPr lang="tr-TR" sz="2400" i="1" dirty="0" smtClean="0">
                <a:latin typeface="Calibri" panose="020F0502020204030204" pitchFamily="34" charset="0"/>
              </a:rPr>
              <a:t>en geç 20 gün </a:t>
            </a:r>
            <a:r>
              <a:rPr lang="tr-TR" sz="2400" dirty="0" smtClean="0">
                <a:latin typeface="Calibri" panose="020F0502020204030204" pitchFamily="34" charset="0"/>
              </a:rPr>
              <a:t>içinde sözleşme imzalanmazsa destek kararı iptal edilir.  </a:t>
            </a:r>
            <a:endParaRPr lang="tr-TR" sz="2400" dirty="0"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http://t3.gstatic.com/images?q=tbn:ANd9GcRiXVSF4s5pmfSOlFbbQzOEtFqCviOqbhrcjRuu2DrXvpdlsAIC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882"/>
            <a:ext cx="31972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t1.gstatic.com/images?q=tbn:ANd9GcS_qztCk8TtYKOEXDap8OjdYvqsT7MUB9RYgf8Ik8FcLlDUFqzY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215978"/>
            <a:ext cx="28892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331640" y="293439"/>
            <a:ext cx="6235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dirty="0">
                <a:latin typeface="Calibri" panose="020F0502020204030204" pitchFamily="34" charset="0"/>
              </a:rPr>
              <a:t>SÖZLEŞMELERİN İMZALANMASI</a:t>
            </a:r>
          </a:p>
        </p:txBody>
      </p:sp>
    </p:spTree>
    <p:extLst>
      <p:ext uri="{BB962C8B-B14F-4D97-AF65-F5344CB8AC3E}">
        <p14:creationId xmlns:p14="http://schemas.microsoft.com/office/powerpoint/2010/main" val="93734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217488" y="1196975"/>
            <a:ext cx="8621712" cy="12954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5000" b="1" dirty="0" smtClean="0"/>
              <a:t> </a:t>
            </a:r>
            <a:r>
              <a:rPr lang="tr-TR" sz="5000" b="1" dirty="0" smtClean="0">
                <a:solidFill>
                  <a:schemeClr val="accent1">
                    <a:lumMod val="75000"/>
                  </a:schemeClr>
                </a:solidFill>
              </a:rPr>
              <a:t>GÜDÜMLÜ PROJE ÖRNEKLERİ</a:t>
            </a:r>
            <a:endParaRPr lang="tr-TR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ttp://t2.gstatic.com/images?q=tbn:ANd9GcTs339DWmqj84KLt9c_kFx-2hcnru4_zxEcaJmt7uNSLHDFnE2v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368122" y="2635552"/>
            <a:ext cx="4320480" cy="3097704"/>
          </a:xfrm>
          <a:prstGeom prst="rect">
            <a:avLst/>
          </a:prstGeom>
          <a:noFill/>
          <a:effectLst>
            <a:softEdge rad="101600"/>
          </a:effectLst>
          <a:extLst/>
        </p:spPr>
      </p:pic>
    </p:spTree>
    <p:extLst>
      <p:ext uri="{BB962C8B-B14F-4D97-AF65-F5344CB8AC3E}">
        <p14:creationId xmlns:p14="http://schemas.microsoft.com/office/powerpoint/2010/main" val="265947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şlık 1"/>
          <p:cNvSpPr txBox="1">
            <a:spLocks/>
          </p:cNvSpPr>
          <p:nvPr/>
        </p:nvSpPr>
        <p:spPr>
          <a:xfrm>
            <a:off x="878087" y="282156"/>
            <a:ext cx="7308850" cy="12026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latin typeface="Calibri" panose="020F0502020204030204" pitchFamily="34" charset="0"/>
              </a:rPr>
              <a:t>ÇUKUROVA BÖLGE PLANI</a:t>
            </a:r>
          </a:p>
          <a:p>
            <a:r>
              <a:rPr lang="tr-TR" altLang="tr-TR" sz="3200" dirty="0" smtClean="0">
                <a:latin typeface="Calibri" panose="020F0502020204030204" pitchFamily="34" charset="0"/>
              </a:rPr>
              <a:t>Stratejik Amaçlar</a:t>
            </a:r>
          </a:p>
        </p:txBody>
      </p:sp>
      <p:grpSp>
        <p:nvGrpSpPr>
          <p:cNvPr id="17" name="Grup 16"/>
          <p:cNvGrpSpPr/>
          <p:nvPr/>
        </p:nvGrpSpPr>
        <p:grpSpPr>
          <a:xfrm>
            <a:off x="323528" y="3044654"/>
            <a:ext cx="1280890" cy="2616594"/>
            <a:chOff x="2813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3" name="Dikdörtgen 32"/>
            <p:cNvSpPr/>
            <p:nvPr/>
          </p:nvSpPr>
          <p:spPr>
            <a:xfrm>
              <a:off x="2813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Dikdörtgen 33"/>
            <p:cNvSpPr/>
            <p:nvPr/>
          </p:nvSpPr>
          <p:spPr>
            <a:xfrm>
              <a:off x="2813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Uluslararası Çekim Merkezi ve Üretim Üssü Olmak </a:t>
              </a:r>
              <a:endParaRPr lang="tr-TR" sz="1600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1800913" y="3020526"/>
            <a:ext cx="1229394" cy="2616594"/>
            <a:chOff x="962313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1" name="Dikdörtgen 30"/>
            <p:cNvSpPr/>
            <p:nvPr/>
          </p:nvSpPr>
          <p:spPr>
            <a:xfrm>
              <a:off x="962313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Dikdörtgen 31"/>
            <p:cNvSpPr/>
            <p:nvPr/>
          </p:nvSpPr>
          <p:spPr>
            <a:xfrm>
              <a:off x="962313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Bölge İçi Gelişmişlik Farklarını Azaltmak </a:t>
              </a: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3226802" y="3020526"/>
            <a:ext cx="1221916" cy="2616594"/>
            <a:chOff x="1921812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9" name="Dikdörtgen 28"/>
            <p:cNvSpPr/>
            <p:nvPr/>
          </p:nvSpPr>
          <p:spPr>
            <a:xfrm>
              <a:off x="1921812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1921812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Sosyal Uyum Sorunlarını Çözmek 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4606977" y="3020526"/>
            <a:ext cx="1263936" cy="2616594"/>
            <a:chOff x="2881312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7" name="Dikdörtgen 26"/>
            <p:cNvSpPr/>
            <p:nvPr/>
          </p:nvSpPr>
          <p:spPr>
            <a:xfrm>
              <a:off x="2881312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Dikdörtgen 27"/>
            <p:cNvSpPr/>
            <p:nvPr/>
          </p:nvSpPr>
          <p:spPr>
            <a:xfrm>
              <a:off x="2881312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Nitelikli İnsan ve Kaliteli İstihdama Sahip Olmak 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6029172" y="3020526"/>
            <a:ext cx="1266626" cy="2616594"/>
            <a:chOff x="3840812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5" name="Dikdörtgen 24"/>
            <p:cNvSpPr/>
            <p:nvPr/>
          </p:nvSpPr>
          <p:spPr>
            <a:xfrm>
              <a:off x="3840812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Dikdörtgen 25"/>
            <p:cNvSpPr/>
            <p:nvPr/>
          </p:nvSpPr>
          <p:spPr>
            <a:xfrm>
              <a:off x="3840812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Yeşil Büyümek ve Çevre Dostu Üretim Yapmak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7472382" y="3020526"/>
            <a:ext cx="1418230" cy="2616594"/>
            <a:chOff x="4800311" y="1827220"/>
            <a:chExt cx="959499" cy="1945176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3" name="Dikdörtgen 22"/>
            <p:cNvSpPr/>
            <p:nvPr/>
          </p:nvSpPr>
          <p:spPr>
            <a:xfrm>
              <a:off x="4800311" y="1827220"/>
              <a:ext cx="959499" cy="1945176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Dikdörtgen 23"/>
            <p:cNvSpPr/>
            <p:nvPr/>
          </p:nvSpPr>
          <p:spPr>
            <a:xfrm>
              <a:off x="4800311" y="1827220"/>
              <a:ext cx="959499" cy="194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Kentsel Yaşam Kalitesi Yüksek Cazip Metropollere Sahip Olmak </a:t>
              </a:r>
              <a:endParaRPr lang="tr-TR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Resim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8" y="1887051"/>
            <a:ext cx="1009650" cy="113347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57" y="1887051"/>
            <a:ext cx="1390650" cy="1047750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72" y="1968013"/>
            <a:ext cx="1247775" cy="88582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01" y="2010876"/>
            <a:ext cx="1377012" cy="92392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285" y="1872762"/>
            <a:ext cx="914400" cy="107632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798" y="1853711"/>
            <a:ext cx="15716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0"/>
          <p:cNvSpPr>
            <a:spLocks noChangeArrowheads="1"/>
          </p:cNvSpPr>
          <p:nvPr/>
        </p:nvSpPr>
        <p:spPr bwMode="auto">
          <a:xfrm>
            <a:off x="395536" y="1389540"/>
            <a:ext cx="626469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İzmir Büyükşehir </a:t>
            </a:r>
            <a:r>
              <a:rPr lang="tr-TR" altLang="tr-TR" sz="2000" dirty="0" smtClean="0"/>
              <a:t>Belediyesi</a:t>
            </a:r>
          </a:p>
          <a:p>
            <a:pPr>
              <a:spcBef>
                <a:spcPct val="0"/>
              </a:spcBef>
              <a:buNone/>
            </a:pPr>
            <a:endParaRPr lang="tr-TR" altLang="tr-TR" sz="2000" dirty="0" smtClean="0"/>
          </a:p>
          <a:p>
            <a:pPr>
              <a:spcBef>
                <a:spcPct val="0"/>
              </a:spcBef>
              <a:buNone/>
            </a:pPr>
            <a:r>
              <a:rPr lang="tr-TR" altLang="tr-TR" sz="2000" b="1" dirty="0" smtClean="0"/>
              <a:t>Proje </a:t>
            </a:r>
            <a:r>
              <a:rPr lang="tr-TR" altLang="tr-TR" sz="2000" b="1" dirty="0"/>
              <a:t>Ortakları </a:t>
            </a:r>
            <a:r>
              <a:rPr lang="tr-TR" altLang="tr-TR" sz="2000" dirty="0"/>
              <a:t>:		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sz="2000" dirty="0"/>
              <a:t>Yaşar </a:t>
            </a:r>
            <a:r>
              <a:rPr lang="tr-TR" sz="2000" dirty="0" smtClean="0"/>
              <a:t>Üniversitesi-</a:t>
            </a:r>
            <a:r>
              <a:rPr lang="tr-TR" sz="2000" dirty="0"/>
              <a:t>Ar-Ge ve Uygulama Merkezi</a:t>
            </a:r>
            <a:endParaRPr lang="tr-TR" sz="2000" dirty="0" smtClean="0"/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Ege 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Ege Bölgesi Sanayi Odası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İzmir </a:t>
            </a:r>
            <a:r>
              <a:rPr lang="tr-TR" sz="2000" dirty="0"/>
              <a:t>Esnaf ve Sanatkarlar Odaları Birliği</a:t>
            </a:r>
            <a:endParaRPr lang="tr-TR" sz="2000" dirty="0" smtClean="0"/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İŞKUR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TÜGİAD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39752" y="339757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İZKA - İzmir Kent Koleji </a:t>
            </a:r>
          </a:p>
        </p:txBody>
      </p:sp>
      <p:sp>
        <p:nvSpPr>
          <p:cNvPr id="4" name="Dikdörtgen 9"/>
          <p:cNvSpPr>
            <a:spLocks noChangeArrowheads="1"/>
          </p:cNvSpPr>
          <p:nvPr/>
        </p:nvSpPr>
        <p:spPr bwMode="auto">
          <a:xfrm>
            <a:off x="395536" y="4541058"/>
            <a:ext cx="3424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 smtClean="0"/>
              <a:t>3 </a:t>
            </a:r>
            <a:r>
              <a:rPr lang="tr-TR" altLang="tr-TR" sz="2000" dirty="0"/>
              <a:t>milyon </a:t>
            </a:r>
            <a:r>
              <a:rPr lang="tr-TR" altLang="tr-TR" sz="2000" dirty="0" smtClean="0"/>
              <a:t>105 </a:t>
            </a:r>
            <a:r>
              <a:rPr lang="tr-TR" altLang="tr-TR" sz="2000" dirty="0"/>
              <a:t>bin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55263" y="5343898"/>
            <a:ext cx="387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1D1D1D"/>
                </a:solidFill>
                <a:latin typeface="Arial" panose="020B0604020202020204" pitchFamily="34" charset="0"/>
              </a:rPr>
              <a:t>Projenin en 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yenilikçi yönlerinden </a:t>
            </a:r>
            <a:r>
              <a:rPr lang="tr-TR" dirty="0" smtClean="0">
                <a:solidFill>
                  <a:srgbClr val="1D1D1D"/>
                </a:solidFill>
                <a:latin typeface="Arial" panose="020B0604020202020204" pitchFamily="34" charset="0"/>
              </a:rPr>
              <a:t>biri Fabrikasyon 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Laboratuvarı (</a:t>
            </a:r>
            <a:r>
              <a:rPr lang="tr-TR" dirty="0" err="1">
                <a:solidFill>
                  <a:srgbClr val="1D1D1D"/>
                </a:solidFill>
                <a:latin typeface="Arial" panose="020B0604020202020204" pitchFamily="34" charset="0"/>
              </a:rPr>
              <a:t>FabLab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) </a:t>
            </a:r>
            <a:r>
              <a:rPr lang="tr-TR" dirty="0" smtClean="0">
                <a:solidFill>
                  <a:srgbClr val="1D1D1D"/>
                </a:solidFill>
                <a:latin typeface="Arial" panose="020B0604020202020204" pitchFamily="34" charset="0"/>
              </a:rPr>
              <a:t>kurulmasıdır.</a:t>
            </a:r>
            <a:r>
              <a:rPr lang="tr-TR" dirty="0">
                <a:solidFill>
                  <a:srgbClr val="1D1D1D"/>
                </a:solidFill>
                <a:latin typeface="Arial" panose="020B0604020202020204" pitchFamily="34" charset="0"/>
              </a:rPr>
              <a:t> 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5355263" y="3725450"/>
            <a:ext cx="3594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1D1D1D"/>
                </a:solidFill>
                <a:latin typeface="Calibri" panose="020F0502020204030204" pitchFamily="34" charset="0"/>
              </a:rPr>
              <a:t>Eski Un </a:t>
            </a:r>
            <a:r>
              <a:rPr lang="tr-TR" sz="2000" dirty="0" smtClean="0">
                <a:solidFill>
                  <a:srgbClr val="1D1D1D"/>
                </a:solidFill>
                <a:latin typeface="Calibri" panose="020F0502020204030204" pitchFamily="34" charset="0"/>
              </a:rPr>
              <a:t>Fabrikası, </a:t>
            </a:r>
            <a:r>
              <a:rPr lang="tr-TR" sz="2000" dirty="0">
                <a:solidFill>
                  <a:srgbClr val="1D1D1D"/>
                </a:solidFill>
                <a:latin typeface="Calibri" panose="020F0502020204030204" pitchFamily="34" charset="0"/>
              </a:rPr>
              <a:t>İzmir Kent Koleji’ne </a:t>
            </a:r>
            <a:r>
              <a:rPr lang="tr-TR" sz="2000" dirty="0" smtClean="0">
                <a:solidFill>
                  <a:srgbClr val="1D1D1D"/>
                </a:solidFill>
                <a:latin typeface="Calibri" panose="020F0502020204030204" pitchFamily="34" charset="0"/>
              </a:rPr>
              <a:t>dönüşecektir.</a:t>
            </a:r>
            <a:endParaRPr lang="tr-TR" sz="2000" dirty="0">
              <a:latin typeface="Calibri" panose="020F0502020204030204" pitchFamily="34" charset="0"/>
            </a:endParaRPr>
          </a:p>
          <a:p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İşsizliğin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azaltılmasına ve insan kaynaklarının geliştirilmesine katkıda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bulunacaktır. </a:t>
            </a:r>
            <a:endParaRPr lang="tr-TR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zmir.bel.tr/YuklenenDosyalar/Haberler/Buyuk/10356_20140512094316_ERC_8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59" y="1367204"/>
            <a:ext cx="3480321" cy="20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3"/>
          <p:cNvSpPr/>
          <p:nvPr/>
        </p:nvSpPr>
        <p:spPr>
          <a:xfrm>
            <a:off x="4388315" y="1454662"/>
            <a:ext cx="3198092" cy="3598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921"/>
                </a:lnTo>
                <a:lnTo>
                  <a:pt x="3198092" y="214921"/>
                </a:lnTo>
                <a:lnTo>
                  <a:pt x="3198092" y="35981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üz Bağlayıcı 4"/>
          <p:cNvSpPr/>
          <p:nvPr/>
        </p:nvSpPr>
        <p:spPr>
          <a:xfrm>
            <a:off x="4473738" y="3642870"/>
            <a:ext cx="362546" cy="211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10850"/>
                </a:lnTo>
                <a:lnTo>
                  <a:pt x="362546" y="211085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Düz Bağlayıcı 5"/>
          <p:cNvSpPr/>
          <p:nvPr/>
        </p:nvSpPr>
        <p:spPr>
          <a:xfrm>
            <a:off x="4473738" y="3642870"/>
            <a:ext cx="343503" cy="135996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9969"/>
                </a:lnTo>
                <a:lnTo>
                  <a:pt x="343503" y="135996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Düz Bağlayıcı 6"/>
          <p:cNvSpPr/>
          <p:nvPr/>
        </p:nvSpPr>
        <p:spPr>
          <a:xfrm>
            <a:off x="4473738" y="3642870"/>
            <a:ext cx="324447" cy="6186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8630"/>
                </a:lnTo>
                <a:lnTo>
                  <a:pt x="324447" y="61863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Düz Bağlayıcı 7"/>
          <p:cNvSpPr/>
          <p:nvPr/>
        </p:nvSpPr>
        <p:spPr>
          <a:xfrm>
            <a:off x="1399818" y="2510221"/>
            <a:ext cx="3669568" cy="4426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7799"/>
                </a:lnTo>
                <a:lnTo>
                  <a:pt x="3669568" y="297799"/>
                </a:lnTo>
                <a:lnTo>
                  <a:pt x="3669568" y="44269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üz Bağlayıcı 8"/>
          <p:cNvSpPr/>
          <p:nvPr/>
        </p:nvSpPr>
        <p:spPr>
          <a:xfrm>
            <a:off x="1399818" y="2510221"/>
            <a:ext cx="2156973" cy="4385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3652"/>
                </a:lnTo>
                <a:lnTo>
                  <a:pt x="2156973" y="293652"/>
                </a:lnTo>
                <a:lnTo>
                  <a:pt x="2156973" y="438544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Düz Bağlayıcı 9"/>
          <p:cNvSpPr/>
          <p:nvPr/>
        </p:nvSpPr>
        <p:spPr>
          <a:xfrm>
            <a:off x="1399818" y="2510221"/>
            <a:ext cx="686094" cy="429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4131"/>
                </a:lnTo>
                <a:lnTo>
                  <a:pt x="686094" y="284131"/>
                </a:lnTo>
                <a:lnTo>
                  <a:pt x="686094" y="429022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Düz Bağlayıcı 10"/>
          <p:cNvSpPr/>
          <p:nvPr/>
        </p:nvSpPr>
        <p:spPr>
          <a:xfrm>
            <a:off x="1399818" y="1454662"/>
            <a:ext cx="2988497" cy="3656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88497" y="0"/>
                </a:moveTo>
                <a:lnTo>
                  <a:pt x="2988497" y="220710"/>
                </a:lnTo>
                <a:lnTo>
                  <a:pt x="0" y="220710"/>
                </a:lnTo>
                <a:lnTo>
                  <a:pt x="0" y="365601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 12"/>
          <p:cNvGrpSpPr/>
          <p:nvPr/>
        </p:nvGrpSpPr>
        <p:grpSpPr>
          <a:xfrm>
            <a:off x="1822541" y="548680"/>
            <a:ext cx="5131547" cy="905981"/>
            <a:chOff x="1577575" y="2"/>
            <a:chExt cx="5131547" cy="6899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Dikdörtgen 13"/>
            <p:cNvSpPr/>
            <p:nvPr/>
          </p:nvSpPr>
          <p:spPr>
            <a:xfrm>
              <a:off x="1577575" y="2"/>
              <a:ext cx="5131547" cy="68995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Dikdörtgen 14"/>
            <p:cNvSpPr/>
            <p:nvPr/>
          </p:nvSpPr>
          <p:spPr>
            <a:xfrm>
              <a:off x="1577575" y="2"/>
              <a:ext cx="5131547" cy="68995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i="0" u="none" kern="1200" dirty="0" smtClean="0"/>
                <a:t>KALKINMA AJANSLARININ SAĞLADIĞI DESTEKLER</a:t>
              </a:r>
              <a:endParaRPr lang="tr-TR" sz="2400" b="1" i="0" u="none" kern="1200" dirty="0"/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538516" y="1820264"/>
            <a:ext cx="1722604" cy="689957"/>
            <a:chOff x="293550" y="1055562"/>
            <a:chExt cx="1722604" cy="68995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Dikdörtgen 16"/>
            <p:cNvSpPr/>
            <p:nvPr/>
          </p:nvSpPr>
          <p:spPr>
            <a:xfrm>
              <a:off x="293550" y="1055562"/>
              <a:ext cx="1722604" cy="68995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Dikdörtgen 17"/>
            <p:cNvSpPr/>
            <p:nvPr/>
          </p:nvSpPr>
          <p:spPr>
            <a:xfrm>
              <a:off x="293550" y="1055562"/>
              <a:ext cx="1722604" cy="68995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/>
                <a:t>Mali Destekler</a:t>
              </a: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1395954" y="2939244"/>
            <a:ext cx="1379915" cy="689957"/>
            <a:chOff x="1150988" y="2174542"/>
            <a:chExt cx="1379915" cy="689957"/>
          </a:xfrm>
        </p:grpSpPr>
        <p:sp>
          <p:nvSpPr>
            <p:cNvPr id="20" name="Dikdörtgen 19"/>
            <p:cNvSpPr/>
            <p:nvPr/>
          </p:nvSpPr>
          <p:spPr>
            <a:xfrm>
              <a:off x="1150988" y="2174542"/>
              <a:ext cx="1379915" cy="6899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Dikdörtgen 20"/>
            <p:cNvSpPr/>
            <p:nvPr/>
          </p:nvSpPr>
          <p:spPr>
            <a:xfrm>
              <a:off x="1150988" y="2174542"/>
              <a:ext cx="1379915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Faiz Desteği</a:t>
              </a: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2866834" y="2948766"/>
            <a:ext cx="1379915" cy="689957"/>
            <a:chOff x="2621868" y="2184064"/>
            <a:chExt cx="1379915" cy="689957"/>
          </a:xfrm>
        </p:grpSpPr>
        <p:sp>
          <p:nvSpPr>
            <p:cNvPr id="23" name="Dikdörtgen 22"/>
            <p:cNvSpPr/>
            <p:nvPr/>
          </p:nvSpPr>
          <p:spPr>
            <a:xfrm>
              <a:off x="2621868" y="2184064"/>
              <a:ext cx="1379915" cy="6899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Dikdörtgen 23"/>
            <p:cNvSpPr/>
            <p:nvPr/>
          </p:nvSpPr>
          <p:spPr>
            <a:xfrm>
              <a:off x="2621868" y="2184064"/>
              <a:ext cx="1379915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Faizsiz Kredi Desteği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4324825" y="2952912"/>
            <a:ext cx="1489122" cy="689957"/>
            <a:chOff x="4079859" y="2188210"/>
            <a:chExt cx="1489122" cy="689957"/>
          </a:xfrm>
        </p:grpSpPr>
        <p:sp>
          <p:nvSpPr>
            <p:cNvPr id="26" name="Dikdörtgen 25"/>
            <p:cNvSpPr/>
            <p:nvPr/>
          </p:nvSpPr>
          <p:spPr>
            <a:xfrm>
              <a:off x="4079859" y="2188210"/>
              <a:ext cx="1489122" cy="6899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Dikdörtgen 26"/>
            <p:cNvSpPr/>
            <p:nvPr/>
          </p:nvSpPr>
          <p:spPr>
            <a:xfrm>
              <a:off x="4079859" y="2188210"/>
              <a:ext cx="1489122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Doğrudan Finansman Desteği</a:t>
              </a: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4798185" y="3916521"/>
            <a:ext cx="1684711" cy="689957"/>
            <a:chOff x="4553219" y="3151819"/>
            <a:chExt cx="1684711" cy="689957"/>
          </a:xfrm>
        </p:grpSpPr>
        <p:sp>
          <p:nvSpPr>
            <p:cNvPr id="29" name="Dikdörtgen 28"/>
            <p:cNvSpPr/>
            <p:nvPr/>
          </p:nvSpPr>
          <p:spPr>
            <a:xfrm>
              <a:off x="4553219" y="3151819"/>
              <a:ext cx="1684711" cy="6899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4553219" y="3151819"/>
              <a:ext cx="1684711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Proje </a:t>
              </a:r>
              <a:r>
                <a:rPr lang="tr-TR" sz="1400" b="1" kern="1200" dirty="0"/>
                <a:t>Teklif Çağrısı </a:t>
              </a:r>
              <a:r>
                <a:rPr lang="tr-TR" sz="1400" b="1" kern="1200" dirty="0" smtClean="0"/>
                <a:t>Yöntemiyle</a:t>
              </a:r>
              <a:endParaRPr lang="tr-TR" sz="1400" b="1" kern="1200" dirty="0"/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4817241" y="4657860"/>
            <a:ext cx="1684711" cy="689957"/>
            <a:chOff x="4572275" y="3893158"/>
            <a:chExt cx="1684711" cy="689957"/>
          </a:xfrm>
        </p:grpSpPr>
        <p:sp>
          <p:nvSpPr>
            <p:cNvPr id="32" name="Dikdörtgen 31"/>
            <p:cNvSpPr/>
            <p:nvPr/>
          </p:nvSpPr>
          <p:spPr>
            <a:xfrm>
              <a:off x="4572275" y="3893158"/>
              <a:ext cx="1684711" cy="6899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ikdörtgen 32"/>
            <p:cNvSpPr/>
            <p:nvPr/>
          </p:nvSpPr>
          <p:spPr>
            <a:xfrm>
              <a:off x="4572275" y="3893158"/>
              <a:ext cx="1684711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Güdümlü Proje Desteği</a:t>
              </a: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4836284" y="5408741"/>
            <a:ext cx="1680958" cy="689957"/>
            <a:chOff x="4591318" y="4644039"/>
            <a:chExt cx="1680958" cy="689957"/>
          </a:xfrm>
        </p:grpSpPr>
        <p:sp>
          <p:nvSpPr>
            <p:cNvPr id="35" name="Dikdörtgen 34"/>
            <p:cNvSpPr/>
            <p:nvPr/>
          </p:nvSpPr>
          <p:spPr>
            <a:xfrm>
              <a:off x="4591318" y="4644039"/>
              <a:ext cx="1680958" cy="68995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Dikdörtgen 35"/>
            <p:cNvSpPr/>
            <p:nvPr/>
          </p:nvSpPr>
          <p:spPr>
            <a:xfrm>
              <a:off x="4591318" y="4644039"/>
              <a:ext cx="1680958" cy="689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/>
                <a:t>Doğrudan Faaliyet Desteği</a:t>
              </a:r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6712383" y="1814475"/>
            <a:ext cx="1748049" cy="689957"/>
            <a:chOff x="6467417" y="1049773"/>
            <a:chExt cx="1748049" cy="6899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8" name="Dikdörtgen 37"/>
            <p:cNvSpPr/>
            <p:nvPr/>
          </p:nvSpPr>
          <p:spPr>
            <a:xfrm>
              <a:off x="6467417" y="1049773"/>
              <a:ext cx="1748049" cy="68995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9" name="Dikdörtgen 38"/>
            <p:cNvSpPr/>
            <p:nvPr/>
          </p:nvSpPr>
          <p:spPr>
            <a:xfrm>
              <a:off x="6467417" y="1049773"/>
              <a:ext cx="1748049" cy="68995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/>
                <a:t>Teknik Destek</a:t>
              </a:r>
            </a:p>
          </p:txBody>
        </p:sp>
      </p:grpSp>
      <p:sp>
        <p:nvSpPr>
          <p:cNvPr id="40" name="6 Oval"/>
          <p:cNvSpPr/>
          <p:nvPr/>
        </p:nvSpPr>
        <p:spPr>
          <a:xfrm>
            <a:off x="4569474" y="3769601"/>
            <a:ext cx="2214578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6 Oval"/>
          <p:cNvSpPr/>
          <p:nvPr/>
        </p:nvSpPr>
        <p:spPr>
          <a:xfrm>
            <a:off x="4578595" y="5289372"/>
            <a:ext cx="2214578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6 Oval"/>
          <p:cNvSpPr/>
          <p:nvPr/>
        </p:nvSpPr>
        <p:spPr>
          <a:xfrm>
            <a:off x="6479118" y="1695107"/>
            <a:ext cx="2214578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6 Oval"/>
          <p:cNvSpPr/>
          <p:nvPr/>
        </p:nvSpPr>
        <p:spPr>
          <a:xfrm>
            <a:off x="4552301" y="4516667"/>
            <a:ext cx="2214578" cy="928694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73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332656"/>
            <a:ext cx="6135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İZKA - Diğer Güdümlü Projeler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61568" y="1233329"/>
            <a:ext cx="8258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İzmir Teknoloji Geliştirme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Bölgesi (İZTEKGEB)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İnovasyon Merkezi Projesi (Kuluçka Merkezi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Ege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Soğutma Sanayicileri ve İş Adamları Derneği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(ESSİAD) 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Endüstriyel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Havalandırma, İklimlendirme ve Soğutma Sektörüne 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Yönelik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Akredite Test ve Analiz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Laboratuvarı Projesi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Ege Tekstil ve Hammaddeleri İhracatçıları Birliği (ETHİB) </a:t>
            </a: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  Teknik Tekstiller Araştırma ve Uygulama Merkezi Projesi</a:t>
            </a:r>
            <a:endParaRPr lang="tr-TR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Ege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Üniversitesi Güneş Enerjisi Enstitüsü </a:t>
            </a:r>
            <a:endParaRPr lang="tr-TR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tr-TR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Biyokütle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Enerji Sistemleri ve Teknolojileri Merkezi (BESTMER) </a:t>
            </a:r>
            <a:r>
              <a:rPr lang="tr-T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5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0"/>
          <p:cNvSpPr>
            <a:spLocks noChangeArrowheads="1"/>
          </p:cNvSpPr>
          <p:nvPr/>
        </p:nvSpPr>
        <p:spPr bwMode="auto">
          <a:xfrm>
            <a:off x="267674" y="1066041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/>
              <a:t>Proje </a:t>
            </a:r>
            <a:r>
              <a:rPr lang="tr-TR" altLang="tr-TR" sz="1800" b="1" dirty="0" smtClean="0"/>
              <a:t>Uygulayıcısı:</a:t>
            </a:r>
            <a:endParaRPr lang="tr-TR" altLang="tr-TR" sz="18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1800" dirty="0"/>
              <a:t>TÜBİTAK - Bilişim ve Bilgi Güvenliği İleri Teknolojiler Araştırma Merkezi (BİLGEM</a:t>
            </a:r>
            <a:r>
              <a:rPr lang="tr-TR" altLang="tr-TR" sz="1800" dirty="0" smtClean="0"/>
              <a:t>)</a:t>
            </a:r>
          </a:p>
          <a:p>
            <a:pPr>
              <a:spcBef>
                <a:spcPct val="0"/>
              </a:spcBef>
              <a:buNone/>
            </a:pPr>
            <a:endParaRPr lang="tr-TR" altLang="tr-TR" sz="18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1800" b="1" dirty="0" smtClean="0"/>
              <a:t>Proje </a:t>
            </a:r>
            <a:r>
              <a:rPr lang="tr-TR" altLang="tr-TR" sz="1800" b="1" dirty="0"/>
              <a:t>Ortakları </a:t>
            </a:r>
            <a:r>
              <a:rPr lang="tr-TR" altLang="tr-TR" sz="1800" dirty="0"/>
              <a:t>:		</a:t>
            </a:r>
            <a:r>
              <a:rPr lang="tr-TR" altLang="tr-TR" sz="1800" b="1" dirty="0"/>
              <a:t/>
            </a:r>
            <a:br>
              <a:rPr lang="tr-TR" altLang="tr-TR" sz="1800" b="1" dirty="0"/>
            </a:br>
            <a:r>
              <a:rPr lang="tr-TR" sz="1800" dirty="0" smtClean="0"/>
              <a:t>Abant </a:t>
            </a:r>
            <a:r>
              <a:rPr lang="tr-TR" sz="1800" dirty="0"/>
              <a:t>İzzet Baysal </a:t>
            </a:r>
            <a:r>
              <a:rPr lang="tr-TR" sz="1800" dirty="0" smtClean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Yalova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Sakarya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Kocaeli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Düzce </a:t>
            </a:r>
            <a:r>
              <a:rPr lang="tr-TR" sz="1800" dirty="0"/>
              <a:t>Üniversitesi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smtClean="0"/>
              <a:t>Gebze </a:t>
            </a:r>
            <a:r>
              <a:rPr lang="tr-TR" sz="1800" dirty="0"/>
              <a:t>Yüksek Teknoloji </a:t>
            </a:r>
            <a:r>
              <a:rPr lang="tr-TR" sz="1800" dirty="0" smtClean="0"/>
              <a:t>Enstitüsü</a:t>
            </a:r>
          </a:p>
          <a:p>
            <a:pPr>
              <a:spcBef>
                <a:spcPct val="0"/>
              </a:spcBef>
              <a:buNone/>
            </a:pP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/>
              <a:t>University</a:t>
            </a:r>
            <a:r>
              <a:rPr lang="tr-TR" sz="1800" dirty="0"/>
              <a:t> of Tokyo / VLSI Design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Education</a:t>
            </a:r>
            <a:r>
              <a:rPr lang="tr-TR" sz="1800" dirty="0"/>
              <a:t> Center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260648"/>
            <a:ext cx="904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MARKA -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Tüm Devre Tasarım ve Eğitim Laboratuvarı </a:t>
            </a:r>
          </a:p>
        </p:txBody>
      </p:sp>
      <p:sp>
        <p:nvSpPr>
          <p:cNvPr id="4" name="Dikdörtgen 9"/>
          <p:cNvSpPr>
            <a:spLocks noChangeArrowheads="1"/>
          </p:cNvSpPr>
          <p:nvPr/>
        </p:nvSpPr>
        <p:spPr bwMode="auto">
          <a:xfrm>
            <a:off x="4355976" y="4022054"/>
            <a:ext cx="259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 smtClean="0"/>
              <a:t>4 milyon</a:t>
            </a:r>
            <a:endParaRPr lang="tr-TR" alt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4355976" y="1223538"/>
            <a:ext cx="4572000" cy="2687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tr-TR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İştirakçiler:</a:t>
            </a:r>
            <a:endParaRPr lang="tr-TR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TECH Bilişim Teknolojileri San. Tic. A.Ş</a:t>
            </a:r>
            <a:endParaRPr lang="tr-TR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ORTEM 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Elektronik San. Tic. Ltd. Şti.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PAVO Elektronik Tasarım Üretim A.Ş.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Turkcell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Teknoloji Araştırma ve Geliştirme A.Ş.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Ericam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Görüntüleme ve Savunma </a:t>
            </a: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Teknolojileri Aş. </a:t>
            </a:r>
          </a:p>
          <a:p>
            <a:pPr algn="just">
              <a:spcAft>
                <a:spcPts val="0"/>
              </a:spcAft>
            </a:pPr>
            <a:r>
              <a:rPr lang="tr-TR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MILETS </a:t>
            </a: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A.Ş.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Otokar Otomotiv ve Savunma Sanayii A.Ş. 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56987" y="4885419"/>
            <a:ext cx="863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Türkiye’de sadece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TÜBİTAK’ta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bulunan tüm devre üretim tesisi olan Yarı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İletken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Teknolojileri Araştırma Laboratuvarı’nın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TÜBİTAK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dışına kullanımına açılması dolayısıyla Doğu 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Marmara bölgesindeki 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üniversitelerin ve firmaların tüm devre tasarım ve eğitim desteği alacağı bir </a:t>
            </a:r>
            <a:r>
              <a:rPr lang="tr-TR" dirty="0" smtClean="0">
                <a:solidFill>
                  <a:srgbClr val="333333"/>
                </a:solidFill>
                <a:latin typeface="Calibri" panose="020F0502020204030204" pitchFamily="34" charset="0"/>
              </a:rPr>
              <a:t>merkez kurulacaktır.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</a:rPr>
              <a:t> Projenin, bölgesel kümelenmelere hizmet etmesi ve milli otomobil, helikopter, uçak, uydu gibi stratejik projelerde yüksek oranda yerlilik hedefine ulaşılmasına katkı sağlanması beklenmektedir.</a:t>
            </a:r>
          </a:p>
          <a:p>
            <a:pPr algn="just"/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4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03648" y="188640"/>
            <a:ext cx="5893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MARKA – Diğer Güdümlü Projeler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1052736"/>
            <a:ext cx="8352928" cy="5153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Bölgesel Ortopedik ve </a:t>
            </a:r>
            <a:r>
              <a:rPr lang="tr-T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İmplant</a:t>
            </a:r>
            <a:r>
              <a:rPr lang="tr-T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Tasarım, Üretim ve Test </a:t>
            </a:r>
            <a:r>
              <a:rPr lang="tr-T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Merkezi</a:t>
            </a:r>
          </a:p>
          <a:p>
            <a:r>
              <a:rPr lang="tr-TR" b="1" dirty="0">
                <a:latin typeface="Calibri" panose="020F0502020204030204" pitchFamily="34" charset="0"/>
              </a:rPr>
              <a:t>Başvuru Sahibi:</a:t>
            </a:r>
            <a:r>
              <a:rPr lang="tr-TR" dirty="0">
                <a:latin typeface="Calibri" panose="020F0502020204030204" pitchFamily="34" charset="0"/>
              </a:rPr>
              <a:t> Sakarya Üniversitesi</a:t>
            </a:r>
          </a:p>
          <a:p>
            <a:r>
              <a:rPr lang="tr-TR" b="1" dirty="0">
                <a:latin typeface="Calibri" panose="020F0502020204030204" pitchFamily="34" charset="0"/>
              </a:rPr>
              <a:t>İştirakçiler:</a:t>
            </a:r>
            <a:r>
              <a:rPr lang="tr-TR" dirty="0">
                <a:latin typeface="Calibri" panose="020F0502020204030204" pitchFamily="34" charset="0"/>
              </a:rPr>
              <a:t> SAÜ Teknopark A.Ş., </a:t>
            </a:r>
            <a:r>
              <a:rPr lang="tr-TR" dirty="0" err="1">
                <a:latin typeface="Calibri" panose="020F0502020204030204" pitchFamily="34" charset="0"/>
              </a:rPr>
              <a:t>Medikap</a:t>
            </a:r>
            <a:r>
              <a:rPr lang="tr-TR" dirty="0">
                <a:latin typeface="Calibri" panose="020F0502020204030204" pitchFamily="34" charset="0"/>
              </a:rPr>
              <a:t> Ltd.-Sakarya, </a:t>
            </a:r>
            <a:r>
              <a:rPr lang="tr-TR" dirty="0" err="1">
                <a:latin typeface="Calibri" panose="020F0502020204030204" pitchFamily="34" charset="0"/>
              </a:rPr>
              <a:t>Hexagon</a:t>
            </a:r>
            <a:r>
              <a:rPr lang="tr-TR" dirty="0">
                <a:latin typeface="Calibri" panose="020F0502020204030204" pitchFamily="34" charset="0"/>
              </a:rPr>
              <a:t>-İstanbul, Solid </a:t>
            </a:r>
            <a:r>
              <a:rPr lang="tr-TR" dirty="0" err="1">
                <a:latin typeface="Calibri" panose="020F0502020204030204" pitchFamily="34" charset="0"/>
              </a:rPr>
              <a:t>İmplant</a:t>
            </a:r>
            <a:r>
              <a:rPr lang="tr-TR" dirty="0">
                <a:latin typeface="Calibri" panose="020F0502020204030204" pitchFamily="34" charset="0"/>
              </a:rPr>
              <a:t>-Sakarya, </a:t>
            </a:r>
            <a:r>
              <a:rPr lang="tr-TR" dirty="0" err="1">
                <a:latin typeface="Calibri" panose="020F0502020204030204" pitchFamily="34" charset="0"/>
              </a:rPr>
              <a:t>Os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İmplant</a:t>
            </a:r>
            <a:r>
              <a:rPr lang="tr-TR" dirty="0">
                <a:latin typeface="Calibri" panose="020F0502020204030204" pitchFamily="34" charset="0"/>
              </a:rPr>
              <a:t>-Ankara, </a:t>
            </a:r>
            <a:r>
              <a:rPr lang="tr-TR" dirty="0" err="1">
                <a:latin typeface="Calibri" panose="020F0502020204030204" pitchFamily="34" charset="0"/>
              </a:rPr>
              <a:t>Medist</a:t>
            </a:r>
            <a:r>
              <a:rPr lang="tr-TR" dirty="0">
                <a:latin typeface="Calibri" panose="020F0502020204030204" pitchFamily="34" charset="0"/>
              </a:rPr>
              <a:t>–İstanbul, Sistem Ortopedi-Konya, TST- İstanbul, </a:t>
            </a:r>
            <a:r>
              <a:rPr lang="tr-TR" dirty="0" smtClean="0">
                <a:latin typeface="Calibri" panose="020F0502020204030204" pitchFamily="34" charset="0"/>
              </a:rPr>
              <a:t>Hipokrat-İzmir</a:t>
            </a:r>
          </a:p>
          <a:p>
            <a:endParaRPr lang="tr-T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</a:rPr>
              <a:t>Süs Bitkileri Araştırma, Geliştirme ve Uygulama Projesi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>
                <a:latin typeface="Calibri" panose="020F0502020204030204" pitchFamily="34" charset="0"/>
              </a:rPr>
              <a:t>Başvuru Sahibi: </a:t>
            </a:r>
            <a:r>
              <a:rPr lang="tr-TR" dirty="0">
                <a:latin typeface="Calibri" panose="020F0502020204030204" pitchFamily="34" charset="0"/>
              </a:rPr>
              <a:t>Saksılı Süs Bitkileri Üreticileri Derneği</a:t>
            </a:r>
          </a:p>
          <a:p>
            <a:r>
              <a:rPr lang="tr-TR" b="1" dirty="0">
                <a:latin typeface="Calibri" panose="020F0502020204030204" pitchFamily="34" charset="0"/>
              </a:rPr>
              <a:t>İştirakçi:</a:t>
            </a:r>
            <a:r>
              <a:rPr lang="tr-TR" dirty="0">
                <a:latin typeface="Calibri" panose="020F0502020204030204" pitchFamily="34" charset="0"/>
              </a:rPr>
              <a:t> Yalova </a:t>
            </a:r>
            <a:r>
              <a:rPr lang="tr-TR" dirty="0" err="1">
                <a:latin typeface="Calibri" panose="020F0502020204030204" pitchFamily="34" charset="0"/>
              </a:rPr>
              <a:t>Garden</a:t>
            </a:r>
            <a:r>
              <a:rPr lang="tr-TR" dirty="0">
                <a:latin typeface="Calibri" panose="020F0502020204030204" pitchFamily="34" charset="0"/>
              </a:rPr>
              <a:t> Süs Bitkileri Tarım Sanayi A.Ş. (42 Firma</a:t>
            </a:r>
            <a:r>
              <a:rPr lang="tr-TR" dirty="0" smtClean="0">
                <a:latin typeface="Calibri" panose="020F0502020204030204" pitchFamily="34" charset="0"/>
              </a:rPr>
              <a:t>)</a:t>
            </a:r>
          </a:p>
          <a:p>
            <a:endParaRPr lang="tr-TR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</a:rPr>
              <a:t>Araç ve Aksam Parçaları Dayanım/Ömür/Performans Test Laboratuvarı: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>
                <a:latin typeface="Calibri" panose="020F0502020204030204" pitchFamily="34" charset="0"/>
              </a:rPr>
              <a:t>Başvuru Sahibi:</a:t>
            </a:r>
            <a:r>
              <a:rPr lang="tr-TR" dirty="0">
                <a:latin typeface="Calibri" panose="020F0502020204030204" pitchFamily="34" charset="0"/>
              </a:rPr>
              <a:t> TOSB Otomotiv Yan Sanayi İhtisas Organize Sanayi </a:t>
            </a:r>
            <a:r>
              <a:rPr lang="tr-TR" dirty="0" smtClean="0">
                <a:latin typeface="Calibri" panose="020F0502020204030204" pitchFamily="34" charset="0"/>
              </a:rPr>
              <a:t>Bölgesi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u="sng" dirty="0">
                <a:latin typeface="Calibri" panose="020F0502020204030204" pitchFamily="34" charset="0"/>
              </a:rPr>
              <a:t>MARKA TROPONİN I VE CK-MB TANI KİTLERİNİN ÜRETİLMESİ: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b="1" dirty="0">
                <a:latin typeface="Calibri" panose="020F0502020204030204" pitchFamily="34" charset="0"/>
              </a:rPr>
              <a:t>Başvuru Sahibi:</a:t>
            </a:r>
            <a:r>
              <a:rPr lang="tr-TR" dirty="0">
                <a:latin typeface="Calibri" panose="020F0502020204030204" pitchFamily="34" charset="0"/>
              </a:rPr>
              <a:t> Kocaeli Üniversitesi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9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35696" y="188640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DOĞAKA - Bitki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Sağlığı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Kliniği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Dikdörtgen 10"/>
          <p:cNvSpPr>
            <a:spLocks noChangeArrowheads="1"/>
          </p:cNvSpPr>
          <p:nvPr/>
        </p:nvSpPr>
        <p:spPr bwMode="auto">
          <a:xfrm>
            <a:off x="297538" y="1010994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</a:t>
            </a:r>
            <a:r>
              <a:rPr lang="tr-TR" altLang="tr-TR" sz="2000" b="1" dirty="0" smtClean="0"/>
              <a:t>Uygulayıcısı:</a:t>
            </a:r>
            <a:endParaRPr lang="tr-TR" altLang="tr-TR" sz="20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Mustafa Kemal Üniversitesi </a:t>
            </a:r>
          </a:p>
          <a:p>
            <a:pPr>
              <a:spcBef>
                <a:spcPct val="0"/>
              </a:spcBef>
              <a:buNone/>
            </a:pPr>
            <a:endParaRPr lang="tr-TR" altLang="tr-TR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297538" y="1916832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Amaç:</a:t>
            </a:r>
          </a:p>
          <a:p>
            <a:pPr algn="just"/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Bölgedeki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tarımsal faaliyetlerin daha verimli sürdürülebilmesi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tohum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ekiminden ihracata kadar tarımla ilgili gerçekleşen tüm süreçlerde mevcut sorunlara çözümler bularak müdahalelerde bulunmak,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tarım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arazilerinin ve bunlarla ilgili bilgilerin kayıt altına alınarak buna yönelik bir veri tabanı oluşturarak sektörü sürekli kontrol altında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tutacak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tedbirler almak,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tarım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sektöründeki mevcut sorunların çözümüne yönelik araştırma-geliştirme faaliyetleri gerçekleştirmek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çeşitli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süreçlerde gözlemlenen hastalıklara yönelik ilaç geliştirme çalışmaları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yürütmek</a:t>
            </a:r>
            <a:endParaRPr lang="tr-TR" dirty="0"/>
          </a:p>
        </p:txBody>
      </p:sp>
      <p:sp>
        <p:nvSpPr>
          <p:cNvPr id="8" name="Metin kutusu 2"/>
          <p:cNvSpPr txBox="1">
            <a:spLocks noChangeArrowheads="1"/>
          </p:cNvSpPr>
          <p:nvPr/>
        </p:nvSpPr>
        <p:spPr bwMode="auto">
          <a:xfrm>
            <a:off x="5364089" y="5085184"/>
            <a:ext cx="352839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</a:t>
            </a:r>
            <a:r>
              <a:rPr lang="tr-TR" altLang="tr-TR" sz="2000" b="1" dirty="0" smtClean="0"/>
              <a:t>: </a:t>
            </a:r>
            <a:r>
              <a:rPr lang="tr-TR" altLang="tr-TR" sz="2000" dirty="0" smtClean="0"/>
              <a:t>2 milyon 385 bin</a:t>
            </a:r>
            <a:endParaRPr lang="tr-TR" altLang="tr-TR" sz="2000" dirty="0"/>
          </a:p>
        </p:txBody>
      </p:sp>
      <p:pic>
        <p:nvPicPr>
          <p:cNvPr id="4098" name="Picture 2" descr="http://techalive.mtu.edu/envengtext/images/Picture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4680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9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260648"/>
            <a:ext cx="789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KA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Samsun Fuar Ve Kongre Merkezi Projesi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13"/>
          <p:cNvSpPr>
            <a:spLocks noChangeArrowheads="1"/>
          </p:cNvSpPr>
          <p:nvPr/>
        </p:nvSpPr>
        <p:spPr bwMode="auto">
          <a:xfrm>
            <a:off x="3995936" y="1342481"/>
            <a:ext cx="51168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Ticaret ve Sanayi Odası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Ortakları </a:t>
            </a:r>
            <a:r>
              <a:rPr lang="tr-TR" altLang="tr-TR" sz="2000" dirty="0"/>
              <a:t> 	</a:t>
            </a:r>
            <a:r>
              <a:rPr lang="tr-TR" altLang="tr-TR" sz="2000" dirty="0" smtClean="0"/>
              <a:t>               </a:t>
            </a:r>
            <a:r>
              <a:rPr lang="tr-TR" altLang="tr-TR" sz="2000" dirty="0"/>
              <a:t>	</a:t>
            </a:r>
            <a:r>
              <a:rPr lang="tr-TR" altLang="tr-TR" sz="2000" b="1" dirty="0"/>
              <a:t>   Hisse Oranı </a:t>
            </a:r>
            <a:r>
              <a:rPr lang="tr-TR" altLang="tr-TR" sz="2000" dirty="0" smtClean="0"/>
              <a:t>Samsun </a:t>
            </a:r>
            <a:r>
              <a:rPr lang="tr-TR" altLang="tr-TR" sz="2000" dirty="0"/>
              <a:t>Valiliği (Samsun İl Özel İdaresi)       %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Büyükşehir Belediyesi                       %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Ticaret ve Sanayi Odası                     %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Samsun Ticaret Borsası                                    %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err="1"/>
              <a:t>Ondokuz</a:t>
            </a:r>
            <a:r>
              <a:rPr lang="tr-TR" altLang="tr-TR" sz="2000" dirty="0"/>
              <a:t> Mayıs Üniversitesi Vakfı                  %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  </a:t>
            </a:r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3887788" y="4653136"/>
            <a:ext cx="406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/>
              <a:t>12 milyon 29 bin</a:t>
            </a:r>
            <a:r>
              <a:rPr lang="tr-TR" altLang="tr-TR" sz="2000" b="1" dirty="0"/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1" y="1484784"/>
            <a:ext cx="3709987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1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0" y="1266472"/>
            <a:ext cx="49740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0000"/>
                </a:solidFill>
              </a:rPr>
              <a:t>Proje Uygulayıcısı: </a:t>
            </a:r>
            <a:r>
              <a:rPr lang="tr-TR" altLang="tr-TR" sz="2400" dirty="0">
                <a:solidFill>
                  <a:srgbClr val="000000"/>
                </a:solidFill>
              </a:rPr>
              <a:t>Konya Sanayi </a:t>
            </a:r>
            <a:r>
              <a:rPr lang="tr-TR" altLang="tr-TR" sz="2400" dirty="0" smtClean="0">
                <a:solidFill>
                  <a:srgbClr val="000000"/>
                </a:solidFill>
              </a:rPr>
              <a:t>Odası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dirty="0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000000"/>
                </a:solidFill>
              </a:rPr>
              <a:t>Proje Ortakları: 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Organize Sanayi Bölgesi         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Ticaret Odası		     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Ticaret Borsası</a:t>
            </a:r>
          </a:p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ABİGEM A.Ş.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S.Ü. İleri Teknoloji Ar-Ge Merkezi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Konya Necmettin Erbakan Üniversitesi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rgbClr val="0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71600" y="332656"/>
            <a:ext cx="722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MEVKA - BÖLGESEL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İNOVASYON MERKEZİ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60032" y="1266472"/>
            <a:ext cx="417646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Küme Koordinasyon Merkezi 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Yenilenebilir Enerji </a:t>
            </a: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Teknoloji</a:t>
            </a:r>
            <a:r>
              <a:rPr lang="tr-TR" alt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leri</a:t>
            </a: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Merkezi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Kuluçka Merkezi (İnkübatör)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Tasarım </a:t>
            </a: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ve Proje Merkezi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Mesleki Yeterlilik Merkezi</a:t>
            </a:r>
          </a:p>
          <a:p>
            <a:pPr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Uygulama Laboratuarları</a:t>
            </a:r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 (NDT ve Mekanik </a:t>
            </a:r>
            <a:r>
              <a:rPr lang="tr-TR" alt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Laboratuarı</a:t>
            </a:r>
            <a:r>
              <a:rPr lang="tr-TR" alt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Üniversite Sanayi İşbirliği Merkezi 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it-IT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BİM Koordinatörlüğü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it-IT" alt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it-IT" altLang="tr-T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    </a:t>
            </a:r>
            <a:endParaRPr lang="it-IT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PROJELER\TEKNOKENT_KARAMAN\RENDER\30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10732"/>
          <a:stretch>
            <a:fillRect/>
          </a:stretch>
        </p:blipFill>
        <p:spPr bwMode="auto">
          <a:xfrm>
            <a:off x="331083" y="4869160"/>
            <a:ext cx="3877785" cy="17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592061" y="6040117"/>
            <a:ext cx="406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tr-TR" altLang="tr-T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Bütçesi: </a:t>
            </a:r>
            <a:r>
              <a:rPr lang="tr-TR" alt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milyon 335 bin</a:t>
            </a:r>
          </a:p>
        </p:txBody>
      </p:sp>
    </p:spTree>
    <p:extLst>
      <p:ext uri="{BB962C8B-B14F-4D97-AF65-F5344CB8AC3E}">
        <p14:creationId xmlns:p14="http://schemas.microsoft.com/office/powerpoint/2010/main" val="72137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91680" y="260648"/>
            <a:ext cx="5206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AHİKA – Biyogaz Tesisi Projesi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Dikdörtgen 13"/>
          <p:cNvSpPr>
            <a:spLocks noChangeArrowheads="1"/>
          </p:cNvSpPr>
          <p:nvPr/>
        </p:nvSpPr>
        <p:spPr bwMode="auto">
          <a:xfrm>
            <a:off x="539552" y="1242715"/>
            <a:ext cx="34563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/>
              <a:t>Kırşehir </a:t>
            </a:r>
            <a:r>
              <a:rPr lang="tr-TR" sz="2000" dirty="0" smtClean="0"/>
              <a:t>İl Özel İdaresi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</a:t>
            </a:r>
            <a:r>
              <a:rPr lang="tr-TR" altLang="tr-TR" sz="2000" b="1" dirty="0" smtClean="0"/>
              <a:t>Ortakları: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Kırşehir Belediyesi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 smtClean="0"/>
              <a:t>Kırşehir TSO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 smtClean="0"/>
              <a:t>Kırşehir Ticaret Borsası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dirty="0" smtClean="0"/>
              <a:t>Kırşehir Ziraat Odası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 	</a:t>
            </a:r>
            <a:r>
              <a:rPr lang="tr-TR" altLang="tr-TR" sz="2000" dirty="0" smtClean="0"/>
              <a:t>               </a:t>
            </a:r>
            <a:r>
              <a:rPr lang="tr-TR" altLang="tr-TR" sz="2000" dirty="0"/>
              <a:t>	</a:t>
            </a:r>
            <a:r>
              <a:rPr lang="tr-TR" altLang="tr-TR" sz="2000" b="1" dirty="0"/>
              <a:t>   </a:t>
            </a:r>
            <a:r>
              <a:rPr lang="tr-TR" altLang="tr-TR" sz="2000" dirty="0"/>
              <a:t> </a:t>
            </a:r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3995936" y="2941385"/>
            <a:ext cx="4067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 smtClean="0"/>
              <a:t>5 milyon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/>
              <a:t>Ajans desteği: </a:t>
            </a:r>
            <a:r>
              <a:rPr lang="tr-TR" altLang="tr-TR" sz="2000" dirty="0" smtClean="0"/>
              <a:t>2,5 milyon</a:t>
            </a:r>
            <a:endParaRPr lang="tr-TR" altLang="tr-TR" sz="2000" b="1" dirty="0"/>
          </a:p>
        </p:txBody>
      </p:sp>
      <p:sp>
        <p:nvSpPr>
          <p:cNvPr id="2" name="Dikdörtgen 1"/>
          <p:cNvSpPr/>
          <p:nvPr/>
        </p:nvSpPr>
        <p:spPr>
          <a:xfrm>
            <a:off x="3995936" y="13500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Bölgede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besicilik yapan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işletmeler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için ciddi bir ekonomik külfet olan atıkların en uygun şekilde, çevreye zarar vermeksizin geri kazanılması ve bundan ekonomik gelir elde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edilmesi planlanmaktadır.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112430" y="3797260"/>
            <a:ext cx="363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Bilimsel ve Teknolojik Araştırma Laboratuvarları</a:t>
            </a:r>
          </a:p>
        </p:txBody>
      </p:sp>
      <p:sp>
        <p:nvSpPr>
          <p:cNvPr id="9" name="Dikdörtgen 13"/>
          <p:cNvSpPr>
            <a:spLocks noChangeArrowheads="1"/>
          </p:cNvSpPr>
          <p:nvPr/>
        </p:nvSpPr>
        <p:spPr bwMode="auto">
          <a:xfrm>
            <a:off x="5112430" y="4437112"/>
            <a:ext cx="29158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Uygulayıcısı: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 smtClean="0"/>
              <a:t>Kırıkkale Üniversitesi</a:t>
            </a:r>
            <a:endParaRPr lang="tr-TR" altLang="tr-T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/>
              <a:t>Proje </a:t>
            </a:r>
            <a:r>
              <a:rPr lang="tr-TR" altLang="tr-TR" sz="2000" b="1" dirty="0" smtClean="0"/>
              <a:t>Ortakları: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/>
              <a:t>Kırıkkale </a:t>
            </a:r>
            <a:r>
              <a:rPr lang="tr-TR" altLang="tr-TR" sz="2000" dirty="0" smtClean="0"/>
              <a:t>TSO</a:t>
            </a:r>
          </a:p>
          <a:p>
            <a:pPr>
              <a:spcBef>
                <a:spcPct val="0"/>
              </a:spcBef>
              <a:buNone/>
            </a:pPr>
            <a:r>
              <a:rPr lang="tr-TR" sz="2000" dirty="0"/>
              <a:t>Kırıkkale </a:t>
            </a:r>
            <a:r>
              <a:rPr lang="tr-TR" altLang="tr-TR" sz="2000" dirty="0" smtClean="0"/>
              <a:t>OSB   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b="1" dirty="0"/>
              <a:t>Proje Bütçesi: </a:t>
            </a:r>
            <a:r>
              <a:rPr lang="tr-TR" altLang="tr-TR" sz="2000" dirty="0"/>
              <a:t>5 milyon </a:t>
            </a:r>
          </a:p>
          <a:p>
            <a:pPr>
              <a:spcBef>
                <a:spcPct val="0"/>
              </a:spcBef>
              <a:buNone/>
            </a:pPr>
            <a:r>
              <a:rPr lang="tr-TR" altLang="tr-TR" sz="2000" b="1" dirty="0"/>
              <a:t>Ajans desteği: </a:t>
            </a:r>
            <a:r>
              <a:rPr lang="tr-TR" altLang="tr-TR" sz="2000" dirty="0"/>
              <a:t>2,5 milyon</a:t>
            </a:r>
            <a:endParaRPr lang="tr-TR" altLang="tr-TR" sz="2000" b="1" dirty="0"/>
          </a:p>
          <a:p>
            <a:pPr>
              <a:spcBef>
                <a:spcPct val="0"/>
              </a:spcBef>
              <a:buNone/>
            </a:pPr>
            <a:r>
              <a:rPr lang="tr-TR" altLang="tr-TR" sz="2000" dirty="0"/>
              <a:t>	</a:t>
            </a:r>
            <a:r>
              <a:rPr lang="tr-TR" altLang="tr-TR" sz="2000" b="1" dirty="0"/>
              <a:t>   </a:t>
            </a:r>
            <a:r>
              <a:rPr lang="tr-TR" altLang="tr-TR" sz="2000" dirty="0"/>
              <a:t> 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39552" y="3797260"/>
            <a:ext cx="30160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Çiftehan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Termal Kompleks 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Tesisler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Projesi</a:t>
            </a:r>
          </a:p>
          <a:p>
            <a:r>
              <a:rPr lang="tr-TR" altLang="tr-TR" sz="2000" b="1" dirty="0">
                <a:latin typeface="Calibri" panose="020F0502020204030204" pitchFamily="34" charset="0"/>
              </a:rPr>
              <a:t>Proje Uygulayıcısı: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İl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Ö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zel İdare </a:t>
            </a:r>
          </a:p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Proje Ortakları:</a:t>
            </a:r>
          </a:p>
          <a:p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Kültür Turizm İl Müdürlüğü</a:t>
            </a:r>
            <a:endParaRPr lang="tr-T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000" b="1" dirty="0">
                <a:latin typeface="Calibri" panose="020F0502020204030204" pitchFamily="34" charset="0"/>
              </a:rPr>
              <a:t>Proje Bütçesi: </a:t>
            </a:r>
            <a:r>
              <a:rPr lang="tr-TR" altLang="tr-TR" sz="2000" dirty="0" smtClean="0">
                <a:latin typeface="Calibri" panose="020F0502020204030204" pitchFamily="34" charset="0"/>
              </a:rPr>
              <a:t>6 milyon </a:t>
            </a:r>
            <a:endParaRPr lang="tr-TR" altLang="tr-TR" sz="20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tr-TR" altLang="tr-TR" sz="2000" b="1" dirty="0">
                <a:latin typeface="Calibri" panose="020F0502020204030204" pitchFamily="34" charset="0"/>
              </a:rPr>
              <a:t>Ajans desteği: </a:t>
            </a:r>
            <a:r>
              <a:rPr lang="tr-TR" altLang="tr-TR" sz="2000" dirty="0">
                <a:latin typeface="Calibri" panose="020F0502020204030204" pitchFamily="34" charset="0"/>
              </a:rPr>
              <a:t>2,5 milyon</a:t>
            </a:r>
            <a:endParaRPr lang="tr-TR" altLang="tr-T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500909"/>
            <a:ext cx="699601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Bölgesel öncelikler ve Bölge Planı ile uyumlu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</a:rPr>
              <a:t>Üretim ve iş ortamını destekleyici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</a:rPr>
              <a:t>Sürdürülebilir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Çok ortaklı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Fiziksel altyapıyı içeren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</a:rPr>
              <a:t>Yenilikçi, model projeler beklenmektedir.</a:t>
            </a:r>
          </a:p>
          <a:p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828001"/>
            <a:ext cx="3731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Güdümlü 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Projelerde;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5364088" y="4005064"/>
            <a:ext cx="3496098" cy="2708920"/>
            <a:chOff x="-19314" y="29761"/>
            <a:chExt cx="4792242" cy="4623329"/>
          </a:xfrm>
        </p:grpSpPr>
        <p:grpSp>
          <p:nvGrpSpPr>
            <p:cNvPr id="5" name="Grup 4"/>
            <p:cNvGrpSpPr/>
            <p:nvPr/>
          </p:nvGrpSpPr>
          <p:grpSpPr>
            <a:xfrm>
              <a:off x="-19314" y="29761"/>
              <a:ext cx="4792242" cy="3613397"/>
              <a:chOff x="683568" y="1342266"/>
              <a:chExt cx="4792242" cy="3613397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568" y="1342266"/>
                <a:ext cx="4792242" cy="2902683"/>
              </a:xfrm>
              <a:prstGeom prst="rect">
                <a:avLst/>
              </a:prstGeom>
            </p:spPr>
          </p:pic>
          <p:sp>
            <p:nvSpPr>
              <p:cNvPr id="8" name="İkizkenar Üçgen 7"/>
              <p:cNvSpPr/>
              <p:nvPr/>
            </p:nvSpPr>
            <p:spPr>
              <a:xfrm rot="20972196">
                <a:off x="2214861" y="3407789"/>
                <a:ext cx="1729653" cy="1547874"/>
              </a:xfrm>
              <a:prstGeom prst="triangle">
                <a:avLst/>
              </a:prstGeom>
              <a:solidFill>
                <a:schemeClr val="bg1">
                  <a:lumMod val="50000"/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sp>
            <p:nvSpPr>
              <p:cNvPr id="9" name="İkizkenar Üçgen 8"/>
              <p:cNvSpPr/>
              <p:nvPr/>
            </p:nvSpPr>
            <p:spPr>
              <a:xfrm rot="19133394">
                <a:off x="2889807" y="3214078"/>
                <a:ext cx="1381433" cy="1534059"/>
              </a:xfrm>
              <a:prstGeom prst="triangle">
                <a:avLst/>
              </a:prstGeom>
              <a:solidFill>
                <a:schemeClr val="bg1">
                  <a:lumMod val="50000"/>
                  <a:alpha val="2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p:pic>
          <p:nvPicPr>
            <p:cNvPr id="6" name="Picture 13" descr="Picture1.jpg"/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259" r="12772"/>
            <a:stretch/>
          </p:blipFill>
          <p:spPr bwMode="auto">
            <a:xfrm>
              <a:off x="1080120" y="2007180"/>
              <a:ext cx="3440044" cy="2645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10935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71754" y="260648"/>
            <a:ext cx="6769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u="sng" dirty="0">
                <a:latin typeface="Calibri" panose="020F0502020204030204" pitchFamily="34" charset="0"/>
              </a:rPr>
              <a:t>GÜDÜMLÜ PROJE DESTEĞİ NEDİR?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1520" y="98072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endParaRPr lang="tr-TR" sz="2400" u="sng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projeler, </a:t>
            </a:r>
            <a:r>
              <a:rPr lang="tr-TR" sz="2400" u="sng" dirty="0">
                <a:latin typeface="Calibri" panose="020F0502020204030204" pitchFamily="34" charset="0"/>
              </a:rPr>
              <a:t>2014-2023 Çukurova Bölge Planı’nda </a:t>
            </a:r>
            <a:r>
              <a:rPr lang="tr-TR" sz="2400" dirty="0">
                <a:latin typeface="Calibri" panose="020F0502020204030204" pitchFamily="34" charset="0"/>
              </a:rPr>
              <a:t>öngörülen öncelikler ve saha çalışmaları  doğrultusunda, konusu </a:t>
            </a:r>
            <a:r>
              <a:rPr lang="tr-TR" sz="2400" dirty="0" smtClean="0">
                <a:latin typeface="Calibri" panose="020F0502020204030204" pitchFamily="34" charset="0"/>
              </a:rPr>
              <a:t>ve koşulları </a:t>
            </a:r>
            <a:r>
              <a:rPr lang="tr-TR" sz="2400" dirty="0">
                <a:latin typeface="Calibri" panose="020F0502020204030204" pitchFamily="34" charset="0"/>
              </a:rPr>
              <a:t>Ajans öncülüğünde </a:t>
            </a:r>
            <a:r>
              <a:rPr lang="tr-TR" sz="2400" dirty="0" smtClean="0">
                <a:latin typeface="Calibri" panose="020F0502020204030204" pitchFamily="34" charset="0"/>
              </a:rPr>
              <a:t>belirlenen </a:t>
            </a:r>
            <a:r>
              <a:rPr lang="tr-TR" sz="2400" dirty="0">
                <a:latin typeface="Calibri" panose="020F0502020204030204" pitchFamily="34" charset="0"/>
              </a:rPr>
              <a:t>özel nitelikli model projelerdir.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P</a:t>
            </a:r>
            <a:r>
              <a:rPr lang="tr-TR" sz="2400" dirty="0" smtClean="0">
                <a:latin typeface="Calibri" panose="020F0502020204030204" pitchFamily="34" charset="0"/>
              </a:rPr>
              <a:t>roje </a:t>
            </a:r>
            <a:r>
              <a:rPr lang="tr-TR" sz="2400" dirty="0">
                <a:latin typeface="Calibri" panose="020F0502020204030204" pitchFamily="34" charset="0"/>
              </a:rPr>
              <a:t>teklif çağrısı yöntemi </a:t>
            </a:r>
            <a:r>
              <a:rPr lang="tr-TR" sz="2400" dirty="0" smtClean="0">
                <a:latin typeface="Calibri" panose="020F0502020204030204" pitchFamily="34" charset="0"/>
              </a:rPr>
              <a:t>uygulanmadan, </a:t>
            </a:r>
            <a:r>
              <a:rPr lang="tr-TR" sz="2400" dirty="0">
                <a:latin typeface="Calibri" panose="020F0502020204030204" pitchFamily="34" charset="0"/>
              </a:rPr>
              <a:t>doğrudan destek sağlamaya </a:t>
            </a:r>
            <a:r>
              <a:rPr lang="tr-TR" sz="2400" dirty="0" smtClean="0">
                <a:latin typeface="Calibri" panose="020F0502020204030204" pitchFamily="34" charset="0"/>
              </a:rPr>
              <a:t>yöneliktir.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Amaç: Bölgesel </a:t>
            </a:r>
            <a:r>
              <a:rPr lang="tr-TR" sz="2400" dirty="0">
                <a:latin typeface="Calibri" panose="020F0502020204030204" pitchFamily="34" charset="0"/>
              </a:rPr>
              <a:t>gelişmenin hızlandırılması, bölgenin rekabet edebilirliğinin güçlendirilmesi ve </a:t>
            </a:r>
            <a:r>
              <a:rPr lang="tr-TR" sz="2400" u="sng" dirty="0">
                <a:latin typeface="Calibri" panose="020F0502020204030204" pitchFamily="34" charset="0"/>
              </a:rPr>
              <a:t>bölgedeki iş ortamının iyileştirilmesi</a:t>
            </a:r>
            <a:r>
              <a:rPr lang="tr-TR" sz="2400" dirty="0">
                <a:latin typeface="Calibri" panose="020F0502020204030204" pitchFamily="34" charset="0"/>
              </a:rPr>
              <a:t> açısından önem taşıyan projeleri </a:t>
            </a:r>
            <a:r>
              <a:rPr lang="tr-TR" sz="2400" dirty="0" smtClean="0">
                <a:latin typeface="Calibri" panose="020F0502020204030204" pitchFamily="34" charset="0"/>
              </a:rPr>
              <a:t>gerçekleştirmektir.</a:t>
            </a:r>
          </a:p>
        </p:txBody>
      </p:sp>
      <p:pic>
        <p:nvPicPr>
          <p:cNvPr id="4" name="Picture 4" descr="http://www.marmaragazetesi.com/eskiresimler/bolge_gebze-m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31" y="5229200"/>
            <a:ext cx="5296866" cy="15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539552" y="1772816"/>
            <a:ext cx="7560840" cy="2808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Proje uygulayıcısı ve ortaklarının uygunluğu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Faaliyetlerin uygunluğu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tr-TR" sz="3600" b="1" dirty="0" smtClean="0">
                <a:latin typeface="Calibri" panose="020F0502020204030204" pitchFamily="34" charset="0"/>
              </a:rPr>
              <a:t>Maliyetlerin uygunluğu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2051720" y="260648"/>
            <a:ext cx="4794250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u="sng" dirty="0" smtClean="0">
                <a:latin typeface="Calibri" panose="020F0502020204030204" pitchFamily="34" charset="0"/>
              </a:rPr>
              <a:t>UYGUNLUK KRİTERLERİ</a:t>
            </a:r>
          </a:p>
        </p:txBody>
      </p:sp>
      <p:pic>
        <p:nvPicPr>
          <p:cNvPr id="4" name="Picture 2" descr="http://t0.gstatic.com/images?q=tbn:ANd9GcR5cPKV5As2TogKCFZmM85YouANIdHonQUNTKRdW758bzdIfvi6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357078" y="4941168"/>
            <a:ext cx="8231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0000"/>
                </a:solidFill>
              </a:rPr>
              <a:t>Güdümlü proje desteklerinde projelerin paydaşlar tarafından sahiplenilmesi ve uygulama sürecinde etkinliğin artırılması amacıyla, </a:t>
            </a:r>
            <a:r>
              <a:rPr lang="tr-TR" altLang="tr-TR" sz="2400" b="1" dirty="0">
                <a:solidFill>
                  <a:srgbClr val="000000"/>
                </a:solidFill>
              </a:rPr>
              <a:t>kamu, özel sektör ve sivil toplum kuruluşlarının </a:t>
            </a:r>
            <a:r>
              <a:rPr lang="tr-TR" altLang="tr-TR" sz="2400" dirty="0">
                <a:solidFill>
                  <a:srgbClr val="000000"/>
                </a:solidFill>
              </a:rPr>
              <a:t>işbirliği teşvik edilir.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1253" y="1087576"/>
            <a:ext cx="849788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 </a:t>
            </a:r>
            <a:r>
              <a:rPr lang="tr-TR" sz="2400" dirty="0" smtClean="0">
                <a:latin typeface="Calibri" panose="020F0502020204030204" pitchFamily="34" charset="0"/>
              </a:rPr>
              <a:t>desteklerinde;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Yerel yönetimler ve mahalli idare birlikleri,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Üniversiteler, meslek okulları, araştırma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enstitüleri</a:t>
            </a:r>
            <a:r>
              <a:rPr lang="tr-TR" sz="2400" dirty="0">
                <a:latin typeface="Calibri" panose="020F0502020204030204" pitchFamily="34" charset="0"/>
              </a:rPr>
              <a:t>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Diğer kamu kurum ve kuruluşları,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Kamu kurumu niteliğinde meslek kuruluşları,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Organize sanayi bölgeleri, endüstri bölgeleri, teknoloji geliştirme bölgeleri ve küçük sanayi siteleri,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Sivil toplum kuruluşları </a:t>
            </a:r>
            <a:r>
              <a:rPr lang="tr-TR" sz="2400" b="1" dirty="0">
                <a:latin typeface="Calibri" panose="020F0502020204030204" pitchFamily="34" charset="0"/>
              </a:rPr>
              <a:t>proje uygulayıcısı </a:t>
            </a:r>
            <a:r>
              <a:rPr lang="tr-TR" sz="2400" dirty="0">
                <a:latin typeface="Calibri" panose="020F0502020204030204" pitchFamily="34" charset="0"/>
              </a:rPr>
              <a:t>olabilir.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87624" y="188640"/>
            <a:ext cx="6276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PROJE UYGULAYICISI-ORTAKLAR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98" y="1588686"/>
            <a:ext cx="2212167" cy="16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03648" y="243513"/>
            <a:ext cx="5662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FAALİYETLERİN UYGUNLUĞU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11247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latin typeface="Calibri" panose="020F0502020204030204" pitchFamily="34" charset="0"/>
              </a:rPr>
              <a:t>Güdümlü projelerde </a:t>
            </a:r>
            <a:r>
              <a:rPr lang="tr-TR" sz="2400" u="sng" dirty="0">
                <a:latin typeface="Calibri" panose="020F0502020204030204" pitchFamily="34" charset="0"/>
              </a:rPr>
              <a:t>girişimcilik ve yenilikçilik</a:t>
            </a:r>
            <a:r>
              <a:rPr lang="tr-TR" sz="2400" dirty="0">
                <a:latin typeface="Calibri" panose="020F0502020204030204" pitchFamily="34" charset="0"/>
              </a:rPr>
              <a:t> kapasitesini geliştirecek nitelikte ve </a:t>
            </a:r>
            <a:r>
              <a:rPr lang="tr-TR" sz="2400" u="sng" dirty="0">
                <a:latin typeface="Calibri" panose="020F0502020204030204" pitchFamily="34" charset="0"/>
              </a:rPr>
              <a:t>özel sektör</a:t>
            </a:r>
            <a:r>
              <a:rPr lang="tr-TR" sz="2400" dirty="0">
                <a:latin typeface="Calibri" panose="020F0502020204030204" pitchFamily="34" charset="0"/>
              </a:rPr>
              <a:t> işletmeciliğini güçlendirecek şekilde</a:t>
            </a:r>
            <a:r>
              <a:rPr lang="tr-TR" sz="2400" dirty="0" smtClean="0">
                <a:latin typeface="Calibri" panose="020F0502020204030204" pitchFamily="34" charset="0"/>
              </a:rPr>
              <a:t>;</a:t>
            </a:r>
            <a:endParaRPr lang="tr-TR" sz="2400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4" name="Picture 6" descr="C:\Users\ESMANUR\Desktop\resiimm\imagesCAN33D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31" y="4793505"/>
            <a:ext cx="20161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3528" y="2412608"/>
            <a:ext cx="848394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Üretim ve ihracat kapasitesinin geliştirilmesi,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İyi uygulama örneklerinin oluşturulması,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Sektörel çeşitlenmenin ve ihtisaslaşmanın desteklenmesi,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Özel bilgi, beceri ve teknolojilerin geliştirilmesi, transferi veya yaygınlaştırılması,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Yeni finansman modellerinin geliştirilmesi,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</a:rPr>
              <a:t>Üniversite sanayi işbirliğinin desteklenmesi, </a:t>
            </a:r>
          </a:p>
        </p:txBody>
      </p:sp>
    </p:spTree>
    <p:extLst>
      <p:ext uri="{BB962C8B-B14F-4D97-AF65-F5344CB8AC3E}">
        <p14:creationId xmlns:p14="http://schemas.microsoft.com/office/powerpoint/2010/main" val="120421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3"/>
          <p:cNvSpPr txBox="1">
            <a:spLocks/>
          </p:cNvSpPr>
          <p:nvPr/>
        </p:nvSpPr>
        <p:spPr>
          <a:xfrm>
            <a:off x="55748" y="980728"/>
            <a:ext cx="8963157" cy="40134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tr-TR" altLang="tr-TR" sz="2600" dirty="0" smtClean="0">
                <a:latin typeface="Calibri" panose="020F0502020204030204" pitchFamily="34" charset="0"/>
              </a:rPr>
              <a:t>Yeni hizmet ve üretim organizasyonlarının geliştirilmesi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>
                <a:latin typeface="Calibri" panose="020F0502020204030204" pitchFamily="34" charset="0"/>
              </a:rPr>
              <a:t>İşbirliği ağları ve değer zinciri oluşturulması,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>
                <a:latin typeface="Calibri" panose="020F0502020204030204" pitchFamily="34" charset="0"/>
              </a:rPr>
              <a:t>Kümelenmelerin desteklenmesi,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 smtClean="0">
                <a:latin typeface="Calibri" panose="020F0502020204030204" pitchFamily="34" charset="0"/>
              </a:rPr>
              <a:t>Yeni sanayi altyapısı ve organizasyon modellerinin geliştirilmesi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600" dirty="0" smtClean="0">
                <a:latin typeface="Calibri" panose="020F0502020204030204" pitchFamily="34" charset="0"/>
              </a:rPr>
              <a:t>Bölgedeki sektörlerin ihtiyaç duyacağı alanlarda insan kaynaklarının geliştirilmesi esastır.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403648" y="243513"/>
            <a:ext cx="5662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FAALİYETLERİN UYGUNLUĞU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pic>
        <p:nvPicPr>
          <p:cNvPr id="4" name="Picture 4" descr="http://t0.gstatic.com/images?q=tbn:ANd9GcTtwmpgSkPfQepeIIHLsdAeZ-I0ifhkCua52geRP2h3W5Fu0N5u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76256" y="1628800"/>
            <a:ext cx="1805574" cy="1512168"/>
          </a:xfrm>
          <a:prstGeom prst="rect">
            <a:avLst/>
          </a:prstGeom>
          <a:ln>
            <a:noFill/>
          </a:ln>
          <a:effectLst>
            <a:softEdge rad="228600"/>
          </a:effectLst>
          <a:extLst/>
        </p:spPr>
      </p:pic>
      <p:sp>
        <p:nvSpPr>
          <p:cNvPr id="5" name="Dikdörtgen 4"/>
          <p:cNvSpPr/>
          <p:nvPr/>
        </p:nvSpPr>
        <p:spPr>
          <a:xfrm>
            <a:off x="28463" y="4974195"/>
            <a:ext cx="871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17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İ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ş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geliştirme merkezleri, teknoparklar, teknoloji geliştirme merkezleri ve işletmelerin ortak kullanımına açık fuar, ticaret merkezi, sergi salonu, 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laboratuvar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ve atölye </a:t>
            </a:r>
            <a:r>
              <a:rPr lang="tr-TR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gibi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büyük 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bütçeli projelere destek sağlanabilir.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1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80088" y="187445"/>
            <a:ext cx="5623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u="sng" dirty="0">
                <a:latin typeface="Calibri" panose="020F0502020204030204" pitchFamily="34" charset="0"/>
              </a:rPr>
              <a:t>UYGUN OLMAYAN PROJELER</a:t>
            </a:r>
            <a:endParaRPr lang="tr-TR" sz="3600" u="sng" dirty="0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4487" y="1107373"/>
            <a:ext cx="86769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Mahalli idarelerin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kırsal altyapıya yönelik her türlü yatırımları </a:t>
            </a:r>
            <a:r>
              <a:rPr lang="tr-TR" altLang="tr-TR" sz="2400" dirty="0">
                <a:latin typeface="Calibri" panose="020F0502020204030204" pitchFamily="34" charset="0"/>
              </a:rPr>
              <a:t>ile mahalli müşterek nitelikteki yol, içme suyu, kanalizasyon, arıtma, yağmur suyu, sağlık ocağı, kültür merkezi, spor tesisi, sosyal hizmet binaları gibi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model veya yenilikçi niteliği haiz olmayan yapım işleri,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Kamu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yatırım programında </a:t>
            </a:r>
            <a:r>
              <a:rPr lang="tr-TR" altLang="tr-TR" sz="2400" dirty="0">
                <a:latin typeface="Calibri" panose="020F0502020204030204" pitchFamily="34" charset="0"/>
              </a:rPr>
              <a:t>yer alan projeler,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Sadece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kâr amacı güden </a:t>
            </a:r>
            <a:r>
              <a:rPr lang="tr-TR" altLang="tr-TR" sz="2400" dirty="0">
                <a:latin typeface="Calibri" panose="020F0502020204030204" pitchFamily="34" charset="0"/>
              </a:rPr>
              <a:t>kuruluşların bulunduğu projeler,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Calibri" panose="020F0502020204030204" pitchFamily="34" charset="0"/>
              </a:rPr>
              <a:t>Uygulanmasında</a:t>
            </a:r>
            <a:r>
              <a:rPr lang="tr-TR" altLang="tr-TR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</a:rPr>
              <a:t>mülkiyet, izin, imar, ortaklık ve benzeri </a:t>
            </a:r>
            <a:r>
              <a:rPr lang="tr-TR" altLang="tr-T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hukuki ve teknik engeller </a:t>
            </a:r>
            <a:r>
              <a:rPr lang="tr-TR" altLang="tr-TR" sz="2400" dirty="0">
                <a:latin typeface="Calibri" panose="020F0502020204030204" pitchFamily="34" charset="0"/>
              </a:rPr>
              <a:t>bulunan projeler.</a:t>
            </a:r>
          </a:p>
        </p:txBody>
      </p:sp>
      <p:pic>
        <p:nvPicPr>
          <p:cNvPr id="4" name="Picture 2" descr="C:\Users\MUHLİS KANIK\Desktop\GİFS\alert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306" r="1920" b="2306"/>
          <a:stretch>
            <a:fillRect/>
          </a:stretch>
        </p:blipFill>
        <p:spPr bwMode="auto">
          <a:xfrm>
            <a:off x="7308304" y="5517232"/>
            <a:ext cx="1533147" cy="126876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372375" y="274988"/>
            <a:ext cx="5859463" cy="692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u="sng" dirty="0" smtClean="0">
                <a:latin typeface="Calibri" panose="020F0502020204030204" pitchFamily="34" charset="0"/>
              </a:rPr>
              <a:t>FAALİYETLERİN UYGUNLUĞU</a:t>
            </a:r>
          </a:p>
        </p:txBody>
      </p:sp>
      <p:sp>
        <p:nvSpPr>
          <p:cNvPr id="3" name="İçerik Yer Tutucusu 2"/>
          <p:cNvSpPr>
            <a:spLocks noGrp="1"/>
          </p:cNvSpPr>
          <p:nvPr/>
        </p:nvSpPr>
        <p:spPr bwMode="auto">
          <a:xfrm>
            <a:off x="611560" y="1702507"/>
            <a:ext cx="48387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3600" b="1" dirty="0"/>
              <a:t>YER: </a:t>
            </a:r>
            <a:r>
              <a:rPr lang="tr-TR" altLang="tr-TR" sz="3600" b="1" dirty="0" smtClean="0"/>
              <a:t>TR62 </a:t>
            </a:r>
            <a:r>
              <a:rPr lang="tr-TR" altLang="tr-TR" sz="3600" b="1" dirty="0"/>
              <a:t>Bölgesi </a:t>
            </a:r>
            <a:r>
              <a:rPr lang="tr-TR" altLang="tr-TR" sz="3600" dirty="0" smtClean="0"/>
              <a:t>(Adana-Mersin) </a:t>
            </a:r>
            <a:endParaRPr lang="tr-TR" altLang="tr-TR" sz="3600" b="1" dirty="0"/>
          </a:p>
        </p:txBody>
      </p:sp>
      <p:sp>
        <p:nvSpPr>
          <p:cNvPr id="5" name="Dikdörtgen 5"/>
          <p:cNvSpPr>
            <a:spLocks noChangeArrowheads="1"/>
          </p:cNvSpPr>
          <p:nvPr/>
        </p:nvSpPr>
        <p:spPr bwMode="auto">
          <a:xfrm>
            <a:off x="589719" y="4288788"/>
            <a:ext cx="439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000000"/>
                </a:solidFill>
              </a:rPr>
              <a:t>SÜRE: </a:t>
            </a:r>
            <a:r>
              <a:rPr lang="tr-TR" altLang="tr-TR" sz="4000">
                <a:solidFill>
                  <a:srgbClr val="000000"/>
                </a:solidFill>
              </a:rPr>
              <a:t>Azami </a:t>
            </a:r>
            <a:r>
              <a:rPr lang="tr-TR" altLang="tr-TR" sz="4000" b="1">
                <a:solidFill>
                  <a:srgbClr val="000000"/>
                </a:solidFill>
              </a:rPr>
              <a:t>2</a:t>
            </a:r>
            <a:r>
              <a:rPr lang="tr-TR" altLang="tr-TR" sz="4000">
                <a:solidFill>
                  <a:srgbClr val="000000"/>
                </a:solidFill>
              </a:rPr>
              <a:t> </a:t>
            </a:r>
            <a:r>
              <a:rPr lang="tr-TR" altLang="tr-TR" sz="4000" b="1">
                <a:solidFill>
                  <a:srgbClr val="000000"/>
                </a:solidFill>
              </a:rPr>
              <a:t>yıldır</a:t>
            </a:r>
            <a:endParaRPr lang="tr-TR" altLang="tr-TR" sz="400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980728"/>
            <a:ext cx="3445818" cy="263039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452320" y="2155322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Calibri" panose="020F0502020204030204" pitchFamily="34" charset="0"/>
              </a:rPr>
              <a:t>Adana</a:t>
            </a:r>
            <a:endParaRPr lang="tr-TR" sz="1600" dirty="0">
              <a:latin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255639" y="2610212"/>
            <a:ext cx="76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Calibri" panose="020F0502020204030204" pitchFamily="34" charset="0"/>
              </a:rPr>
              <a:t>Mersin</a:t>
            </a:r>
            <a:endParaRPr lang="tr-TR" sz="1600" dirty="0">
              <a:latin typeface="Calibri" panose="020F0502020204030204" pitchFamily="34" charset="0"/>
            </a:endParaRPr>
          </a:p>
        </p:txBody>
      </p:sp>
      <p:pic>
        <p:nvPicPr>
          <p:cNvPr id="13" name="Picture 6" descr="C:\Users\Dell\Desktop\GİFS\1072482_79445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288788"/>
            <a:ext cx="2717800" cy="186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76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1482</Words>
  <Application>Microsoft Office PowerPoint</Application>
  <PresentationFormat>Ekran Gösterisi (4:3)</PresentationFormat>
  <Paragraphs>259</Paragraphs>
  <Slides>28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Esmanur Karabıyık</dc:creator>
  <cp:lastModifiedBy>Murat Torun</cp:lastModifiedBy>
  <cp:revision>405</cp:revision>
  <cp:lastPrinted>2014-10-15T14:38:28Z</cp:lastPrinted>
  <dcterms:created xsi:type="dcterms:W3CDTF">2014-03-06T15:23:31Z</dcterms:created>
  <dcterms:modified xsi:type="dcterms:W3CDTF">2015-10-09T05:57:29Z</dcterms:modified>
</cp:coreProperties>
</file>