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93" r:id="rId3"/>
    <p:sldId id="529" r:id="rId4"/>
    <p:sldId id="530" r:id="rId5"/>
    <p:sldId id="531" r:id="rId6"/>
    <p:sldId id="532" r:id="rId7"/>
    <p:sldId id="523" r:id="rId8"/>
    <p:sldId id="524" r:id="rId9"/>
    <p:sldId id="525" r:id="rId10"/>
    <p:sldId id="526" r:id="rId11"/>
    <p:sldId id="527" r:id="rId12"/>
    <p:sldId id="528" r:id="rId13"/>
  </p:sldIdLst>
  <p:sldSz cx="9144000" cy="6858000" type="screen4x3"/>
  <p:notesSz cx="6858000" cy="99472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6" autoAdjust="0"/>
    <p:restoredTop sz="88679" autoAdjust="0"/>
  </p:normalViewPr>
  <p:slideViewPr>
    <p:cSldViewPr>
      <p:cViewPr varScale="1">
        <p:scale>
          <a:sx n="78" d="100"/>
          <a:sy n="78" d="100"/>
        </p:scale>
        <p:origin x="16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6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996D6-6732-4449-A675-1627ED0FCCD8}" type="doc">
      <dgm:prSet loTypeId="urn:microsoft.com/office/officeart/2005/8/layout/hProcess7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2F569B-D6E2-4B8A-B581-D65BB94048EA}">
      <dgm:prSet phldrT="[Metin]"/>
      <dgm:spPr/>
      <dgm:t>
        <a:bodyPr/>
        <a:lstStyle/>
        <a:p>
          <a:r>
            <a:rPr lang="tr-TR" dirty="0" smtClean="0">
              <a:solidFill>
                <a:schemeClr val="tx2">
                  <a:lumMod val="60000"/>
                  <a:lumOff val="40000"/>
                </a:schemeClr>
              </a:solidFill>
            </a:rPr>
            <a:t>Bakanlık</a:t>
          </a:r>
          <a:endParaRPr lang="tr-TR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F4689427-4D70-4B27-B089-77DEA842A0F3}" type="parTrans" cxnId="{9CD0CDB5-9762-4ECE-95F8-6DEAAD65FE9B}">
      <dgm:prSet/>
      <dgm:spPr/>
      <dgm:t>
        <a:bodyPr/>
        <a:lstStyle/>
        <a:p>
          <a:endParaRPr lang="tr-TR"/>
        </a:p>
      </dgm:t>
    </dgm:pt>
    <dgm:pt modelId="{26DD7775-C5D9-4781-9491-2B33D14FDD66}" type="sibTrans" cxnId="{9CD0CDB5-9762-4ECE-95F8-6DEAAD65FE9B}">
      <dgm:prSet/>
      <dgm:spPr/>
      <dgm:t>
        <a:bodyPr/>
        <a:lstStyle/>
        <a:p>
          <a:endParaRPr lang="tr-TR"/>
        </a:p>
      </dgm:t>
    </dgm:pt>
    <dgm:pt modelId="{55606619-C4EC-47A4-AE05-A118F17FA57C}">
      <dgm:prSet phldrT="[Metin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200" dirty="0" smtClean="0"/>
            <a:t>Usul ve Esasların Hazırlanması</a:t>
          </a:r>
          <a:endParaRPr lang="tr-TR" sz="1200" dirty="0"/>
        </a:p>
      </dgm:t>
    </dgm:pt>
    <dgm:pt modelId="{AA272723-D52D-44AD-9766-D7DC873BC60A}" type="parTrans" cxnId="{DEEBC40A-6A07-4C3F-BA0F-4220070A89FD}">
      <dgm:prSet/>
      <dgm:spPr/>
      <dgm:t>
        <a:bodyPr/>
        <a:lstStyle/>
        <a:p>
          <a:endParaRPr lang="tr-TR"/>
        </a:p>
      </dgm:t>
    </dgm:pt>
    <dgm:pt modelId="{EAFDC017-9560-4AF1-9DAF-96F481A3595D}" type="sibTrans" cxnId="{DEEBC40A-6A07-4C3F-BA0F-4220070A89FD}">
      <dgm:prSet/>
      <dgm:spPr/>
      <dgm:t>
        <a:bodyPr/>
        <a:lstStyle/>
        <a:p>
          <a:endParaRPr lang="tr-TR"/>
        </a:p>
      </dgm:t>
    </dgm:pt>
    <dgm:pt modelId="{583AADDA-5E50-49D5-9C3F-303D36E52005}">
      <dgm:prSet phldrT="[Metin]"/>
      <dgm:spPr/>
      <dgm:t>
        <a:bodyPr/>
        <a:lstStyle/>
        <a:p>
          <a:r>
            <a:rPr lang="tr-TR" dirty="0" smtClean="0">
              <a:solidFill>
                <a:schemeClr val="accent2">
                  <a:lumMod val="75000"/>
                </a:schemeClr>
              </a:solidFill>
            </a:rPr>
            <a:t>Kalkınma Ajansı</a:t>
          </a:r>
          <a:endParaRPr lang="tr-TR" dirty="0">
            <a:solidFill>
              <a:schemeClr val="accent2">
                <a:lumMod val="75000"/>
              </a:schemeClr>
            </a:solidFill>
          </a:endParaRPr>
        </a:p>
      </dgm:t>
    </dgm:pt>
    <dgm:pt modelId="{6A0671F8-01D2-4B1C-A58B-66654F1106DC}" type="parTrans" cxnId="{0E37548C-8F48-407E-A79A-7F77B389F66B}">
      <dgm:prSet/>
      <dgm:spPr/>
      <dgm:t>
        <a:bodyPr/>
        <a:lstStyle/>
        <a:p>
          <a:endParaRPr lang="tr-TR"/>
        </a:p>
      </dgm:t>
    </dgm:pt>
    <dgm:pt modelId="{9558D570-241E-4209-9264-0013D1C6227C}" type="sibTrans" cxnId="{0E37548C-8F48-407E-A79A-7F77B389F66B}">
      <dgm:prSet/>
      <dgm:spPr/>
      <dgm:t>
        <a:bodyPr/>
        <a:lstStyle/>
        <a:p>
          <a:endParaRPr lang="tr-TR"/>
        </a:p>
      </dgm:t>
    </dgm:pt>
    <dgm:pt modelId="{22921844-1C41-44AD-8912-4073C259C44D}">
      <dgm:prSet phldrT="[Metin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200" dirty="0" smtClean="0">
              <a:effectLst/>
            </a:rPr>
            <a:t>İlgili kuruluşlardan 1 ay içinde proje fikirlerinin alınması </a:t>
          </a:r>
          <a:endParaRPr lang="tr-TR" sz="1200" dirty="0">
            <a:effectLst/>
          </a:endParaRPr>
        </a:p>
      </dgm:t>
    </dgm:pt>
    <dgm:pt modelId="{A082536E-AA5C-45B8-8DF7-BF94890535F6}" type="parTrans" cxnId="{24216C79-FBAE-4A31-8D96-959BA5CC9B70}">
      <dgm:prSet/>
      <dgm:spPr/>
      <dgm:t>
        <a:bodyPr/>
        <a:lstStyle/>
        <a:p>
          <a:endParaRPr lang="tr-TR"/>
        </a:p>
      </dgm:t>
    </dgm:pt>
    <dgm:pt modelId="{47CF2169-DD25-4031-8AEA-D68B695489AA}" type="sibTrans" cxnId="{24216C79-FBAE-4A31-8D96-959BA5CC9B70}">
      <dgm:prSet/>
      <dgm:spPr/>
      <dgm:t>
        <a:bodyPr/>
        <a:lstStyle/>
        <a:p>
          <a:endParaRPr lang="tr-TR"/>
        </a:p>
      </dgm:t>
    </dgm:pt>
    <dgm:pt modelId="{34D569B2-A0D8-4A5D-BC9E-1871977DE2BF}">
      <dgm:prSet phldrT="[Metin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200" dirty="0" smtClean="0">
              <a:effectLst/>
            </a:rPr>
            <a:t>Desteklenebilecek proje fikirlerinin Bölge Planı çerçevesinde seçilerek </a:t>
          </a:r>
          <a:r>
            <a:rPr lang="tr-TR" sz="1200" i="1" dirty="0" smtClean="0">
              <a:effectLst/>
            </a:rPr>
            <a:t>Değerlendirme Komisyonuna </a:t>
          </a:r>
          <a:r>
            <a:rPr lang="tr-TR" sz="1200" dirty="0" smtClean="0">
              <a:effectLst/>
            </a:rPr>
            <a:t>sunulması</a:t>
          </a:r>
        </a:p>
        <a:p>
          <a:r>
            <a:rPr lang="tr-TR" sz="1200" dirty="0" smtClean="0">
              <a:effectLst/>
            </a:rPr>
            <a:t>Değerlendirme komisyonunca desteklenmeye değer bulunan projelerin Proje Listesi Formuna işlenerek </a:t>
          </a:r>
          <a:r>
            <a:rPr lang="tr-TR" sz="1200" u="sng" dirty="0" smtClean="0">
              <a:effectLst/>
            </a:rPr>
            <a:t>Proje Bilgi Formları ve Komisyon görüşleri ile birlikte </a:t>
          </a:r>
          <a:r>
            <a:rPr lang="tr-TR" sz="1200" dirty="0" smtClean="0">
              <a:effectLst/>
            </a:rPr>
            <a:t>Bakanlığa gönderilmesi</a:t>
          </a:r>
          <a:endParaRPr lang="tr-TR" sz="1200" dirty="0">
            <a:effectLst/>
          </a:endParaRPr>
        </a:p>
      </dgm:t>
    </dgm:pt>
    <dgm:pt modelId="{5A162231-FC94-42B3-BE82-59CBF8093945}" type="parTrans" cxnId="{5ED572F2-CD8F-4EE0-BABC-AF7ADDA7233C}">
      <dgm:prSet/>
      <dgm:spPr/>
      <dgm:t>
        <a:bodyPr/>
        <a:lstStyle/>
        <a:p>
          <a:endParaRPr lang="tr-TR"/>
        </a:p>
      </dgm:t>
    </dgm:pt>
    <dgm:pt modelId="{68E73595-ACF6-4912-ACFC-4C7F87F984E1}" type="sibTrans" cxnId="{5ED572F2-CD8F-4EE0-BABC-AF7ADDA7233C}">
      <dgm:prSet/>
      <dgm:spPr/>
      <dgm:t>
        <a:bodyPr/>
        <a:lstStyle/>
        <a:p>
          <a:endParaRPr lang="tr-TR"/>
        </a:p>
      </dgm:t>
    </dgm:pt>
    <dgm:pt modelId="{8BD28B4F-6B8D-4EB7-9B39-27676C8F6395}">
      <dgm:prSet phldrT="[Metin]"/>
      <dgm:spPr/>
      <dgm:t>
        <a:bodyPr/>
        <a:lstStyle/>
        <a:p>
          <a:r>
            <a:rPr lang="tr-TR" dirty="0" smtClean="0">
              <a:solidFill>
                <a:schemeClr val="accent3">
                  <a:lumMod val="75000"/>
                </a:schemeClr>
              </a:solidFill>
            </a:rPr>
            <a:t>Yararlanıcı</a:t>
          </a:r>
          <a:endParaRPr lang="tr-TR" dirty="0">
            <a:solidFill>
              <a:schemeClr val="accent3">
                <a:lumMod val="75000"/>
              </a:schemeClr>
            </a:solidFill>
          </a:endParaRPr>
        </a:p>
      </dgm:t>
    </dgm:pt>
    <dgm:pt modelId="{32742391-D43E-44DA-9E13-992CABA7D7A1}" type="parTrans" cxnId="{0FA58767-154D-43E4-B859-E6516A3FFF99}">
      <dgm:prSet/>
      <dgm:spPr/>
      <dgm:t>
        <a:bodyPr/>
        <a:lstStyle/>
        <a:p>
          <a:endParaRPr lang="tr-TR"/>
        </a:p>
      </dgm:t>
    </dgm:pt>
    <dgm:pt modelId="{F0549313-0ADC-4593-8B4B-4B679BF0CEA6}" type="sibTrans" cxnId="{0FA58767-154D-43E4-B859-E6516A3FFF99}">
      <dgm:prSet/>
      <dgm:spPr/>
      <dgm:t>
        <a:bodyPr/>
        <a:lstStyle/>
        <a:p>
          <a:endParaRPr lang="tr-TR"/>
        </a:p>
      </dgm:t>
    </dgm:pt>
    <dgm:pt modelId="{5421B94B-D2EC-4BF7-98FE-BA957DFDE85E}">
      <dgm:prSet phldrT="[Metin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200" dirty="0" smtClean="0"/>
            <a:t>Bakanlığın uygun gördüğü proje fikirleri ile ilgili olarak konusuna göre ilgili bakanlık ve kamu kurumlarının görüşünün alınması</a:t>
          </a:r>
        </a:p>
        <a:p>
          <a:r>
            <a:rPr lang="tr-TR" sz="1200" dirty="0" smtClean="0"/>
            <a:t>Fizibilite raporunun hazırlanıp Ajansa sunulması</a:t>
          </a:r>
        </a:p>
      </dgm:t>
    </dgm:pt>
    <dgm:pt modelId="{D234F886-8866-4958-9139-E1241C93F35B}" type="parTrans" cxnId="{8045A157-2270-4403-8226-62D737923C99}">
      <dgm:prSet/>
      <dgm:spPr/>
      <dgm:t>
        <a:bodyPr/>
        <a:lstStyle/>
        <a:p>
          <a:endParaRPr lang="tr-TR"/>
        </a:p>
      </dgm:t>
    </dgm:pt>
    <dgm:pt modelId="{A943CD23-B602-49B7-8B3A-F1D2F82985C2}" type="sibTrans" cxnId="{8045A157-2270-4403-8226-62D737923C99}">
      <dgm:prSet/>
      <dgm:spPr/>
      <dgm:t>
        <a:bodyPr/>
        <a:lstStyle/>
        <a:p>
          <a:endParaRPr lang="tr-TR"/>
        </a:p>
      </dgm:t>
    </dgm:pt>
    <dgm:pt modelId="{01EABE4E-2EE0-456C-8BEF-911019E1E025}">
      <dgm:prSet phldrT="[Metin]"/>
      <dgm:spPr/>
      <dgm:t>
        <a:bodyPr/>
        <a:lstStyle/>
        <a:p>
          <a:r>
            <a:rPr lang="tr-TR" dirty="0" smtClean="0">
              <a:solidFill>
                <a:schemeClr val="accent2">
                  <a:lumMod val="75000"/>
                </a:schemeClr>
              </a:solidFill>
            </a:rPr>
            <a:t>Kalkınma Ajansı</a:t>
          </a:r>
          <a:endParaRPr lang="tr-TR" dirty="0">
            <a:solidFill>
              <a:schemeClr val="accent2">
                <a:lumMod val="75000"/>
              </a:schemeClr>
            </a:solidFill>
          </a:endParaRPr>
        </a:p>
      </dgm:t>
    </dgm:pt>
    <dgm:pt modelId="{1641CDBF-87D1-40AD-8217-ADA17F07964D}" type="parTrans" cxnId="{578DBFA7-EA57-4758-8B58-ED9A96112809}">
      <dgm:prSet/>
      <dgm:spPr/>
      <dgm:t>
        <a:bodyPr/>
        <a:lstStyle/>
        <a:p>
          <a:endParaRPr lang="tr-TR"/>
        </a:p>
      </dgm:t>
    </dgm:pt>
    <dgm:pt modelId="{A91EDACC-AC71-4016-8439-0D6500C2230B}" type="sibTrans" cxnId="{578DBFA7-EA57-4758-8B58-ED9A96112809}">
      <dgm:prSet/>
      <dgm:spPr/>
      <dgm:t>
        <a:bodyPr/>
        <a:lstStyle/>
        <a:p>
          <a:endParaRPr lang="tr-TR"/>
        </a:p>
      </dgm:t>
    </dgm:pt>
    <dgm:pt modelId="{902345D8-0DDA-4E74-BD3C-CFC2256060C5}">
      <dgm:prSet phldrT="[Metin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200" dirty="0" smtClean="0">
              <a:solidFill>
                <a:schemeClr val="dk1"/>
              </a:solidFill>
            </a:rPr>
            <a:t>Fizibilite raporlarının </a:t>
          </a:r>
          <a:r>
            <a:rPr lang="tr-TR" sz="1200" i="1" dirty="0" smtClean="0">
              <a:solidFill>
                <a:schemeClr val="dk1"/>
              </a:solidFill>
            </a:rPr>
            <a:t>Değerlendirme Komisyonu </a:t>
          </a:r>
          <a:r>
            <a:rPr lang="tr-TR" sz="1200" dirty="0" smtClean="0">
              <a:solidFill>
                <a:schemeClr val="dk1"/>
              </a:solidFill>
            </a:rPr>
            <a:t>onayına sunulması</a:t>
          </a:r>
          <a:endParaRPr lang="tr-TR" sz="1200" dirty="0">
            <a:solidFill>
              <a:schemeClr val="dk1"/>
            </a:solidFill>
          </a:endParaRPr>
        </a:p>
      </dgm:t>
    </dgm:pt>
    <dgm:pt modelId="{AE9F70DF-B0D9-4860-8CED-701ACA7A3005}" type="parTrans" cxnId="{E39B269F-DBA0-4D7E-843A-2712F86C6739}">
      <dgm:prSet/>
      <dgm:spPr/>
      <dgm:t>
        <a:bodyPr/>
        <a:lstStyle/>
        <a:p>
          <a:endParaRPr lang="tr-TR"/>
        </a:p>
      </dgm:t>
    </dgm:pt>
    <dgm:pt modelId="{5E67E121-7A4D-48E4-A13D-F997A2CA06EB}" type="sibTrans" cxnId="{E39B269F-DBA0-4D7E-843A-2712F86C6739}">
      <dgm:prSet/>
      <dgm:spPr/>
      <dgm:t>
        <a:bodyPr/>
        <a:lstStyle/>
        <a:p>
          <a:endParaRPr lang="tr-TR"/>
        </a:p>
      </dgm:t>
    </dgm:pt>
    <dgm:pt modelId="{DEE963FE-D371-4E1C-9906-1CCE1AD8CA36}">
      <dgm:prSet phldrT="[Metin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1200" dirty="0" smtClean="0">
              <a:solidFill>
                <a:schemeClr val="dk1"/>
              </a:solidFill>
            </a:rPr>
            <a:t>Komisyon tarafından onaylanan fizibilite raporlarının Bakanlığın onayına sunulması</a:t>
          </a:r>
          <a:endParaRPr lang="tr-TR" sz="1200" dirty="0">
            <a:solidFill>
              <a:schemeClr val="dk1"/>
            </a:solidFill>
          </a:endParaRPr>
        </a:p>
      </dgm:t>
    </dgm:pt>
    <dgm:pt modelId="{1E77E1BA-13D4-40DD-B556-BE2E2F4AB398}" type="parTrans" cxnId="{8031B546-D70C-4B17-AD42-933F30F6AC4D}">
      <dgm:prSet/>
      <dgm:spPr/>
      <dgm:t>
        <a:bodyPr/>
        <a:lstStyle/>
        <a:p>
          <a:endParaRPr lang="tr-TR"/>
        </a:p>
      </dgm:t>
    </dgm:pt>
    <dgm:pt modelId="{8ACF02AF-0725-4E45-A8A6-C35E283741B4}" type="sibTrans" cxnId="{8031B546-D70C-4B17-AD42-933F30F6AC4D}">
      <dgm:prSet/>
      <dgm:spPr/>
      <dgm:t>
        <a:bodyPr/>
        <a:lstStyle/>
        <a:p>
          <a:endParaRPr lang="tr-TR"/>
        </a:p>
      </dgm:t>
    </dgm:pt>
    <dgm:pt modelId="{F37F076D-6917-478E-8254-2B801A5B3B49}">
      <dgm:prSet phldrT="[Metin]"/>
      <dgm:spPr/>
      <dgm:t>
        <a:bodyPr/>
        <a:lstStyle/>
        <a:p>
          <a:r>
            <a:rPr lang="tr-TR" dirty="0" smtClean="0">
              <a:solidFill>
                <a:schemeClr val="tx2">
                  <a:lumMod val="60000"/>
                  <a:lumOff val="40000"/>
                </a:schemeClr>
              </a:solidFill>
            </a:rPr>
            <a:t>Bakanlık</a:t>
          </a:r>
          <a:endParaRPr lang="tr-TR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A2C9624A-4F5C-4CD4-ACFE-37981E58724A}" type="parTrans" cxnId="{F1DA68D2-13EF-482E-BAE6-96AE473A51ED}">
      <dgm:prSet/>
      <dgm:spPr/>
      <dgm:t>
        <a:bodyPr/>
        <a:lstStyle/>
        <a:p>
          <a:endParaRPr lang="tr-TR"/>
        </a:p>
      </dgm:t>
    </dgm:pt>
    <dgm:pt modelId="{A4505078-D805-4ABD-9EEE-C8C2B5AEC47D}" type="sibTrans" cxnId="{F1DA68D2-13EF-482E-BAE6-96AE473A51ED}">
      <dgm:prSet/>
      <dgm:spPr/>
      <dgm:t>
        <a:bodyPr/>
        <a:lstStyle/>
        <a:p>
          <a:endParaRPr lang="tr-TR"/>
        </a:p>
      </dgm:t>
    </dgm:pt>
    <dgm:pt modelId="{BE57A081-B23F-49D0-B060-72550C9B478E}">
      <dgm:prSet phldrT="[Metin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/>
            <a:t>Fizibilite raporları sunulan projelerden uygun görülenlerin Program kapsamında desteklenmek üzere onaylanması</a:t>
          </a:r>
          <a:endParaRPr lang="tr-TR" dirty="0"/>
        </a:p>
      </dgm:t>
    </dgm:pt>
    <dgm:pt modelId="{0730CAC0-C41C-4F84-A62D-8A1804DD5DFC}" type="parTrans" cxnId="{CF5BFC12-5805-4268-AB97-EA774DC32943}">
      <dgm:prSet/>
      <dgm:spPr/>
      <dgm:t>
        <a:bodyPr/>
        <a:lstStyle/>
        <a:p>
          <a:endParaRPr lang="tr-TR"/>
        </a:p>
      </dgm:t>
    </dgm:pt>
    <dgm:pt modelId="{52D081B9-488F-4E70-9D5D-B1B661AB2394}" type="sibTrans" cxnId="{CF5BFC12-5805-4268-AB97-EA774DC32943}">
      <dgm:prSet/>
      <dgm:spPr/>
      <dgm:t>
        <a:bodyPr/>
        <a:lstStyle/>
        <a:p>
          <a:endParaRPr lang="tr-TR"/>
        </a:p>
      </dgm:t>
    </dgm:pt>
    <dgm:pt modelId="{FC203F63-259D-4B52-AB3D-44994DA662BD}" type="pres">
      <dgm:prSet presAssocID="{E29996D6-6732-4449-A675-1627ED0FCC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B0A01F6-FDBA-47DC-BF8D-88B704C07673}" type="pres">
      <dgm:prSet presAssocID="{C92F569B-D6E2-4B8A-B581-D65BB94048EA}" presName="compositeNode" presStyleCnt="0">
        <dgm:presLayoutVars>
          <dgm:bulletEnabled val="1"/>
        </dgm:presLayoutVars>
      </dgm:prSet>
      <dgm:spPr/>
    </dgm:pt>
    <dgm:pt modelId="{C1B45B1B-05CC-4FE2-8F89-F584A3C6F67D}" type="pres">
      <dgm:prSet presAssocID="{C92F569B-D6E2-4B8A-B581-D65BB94048EA}" presName="bgRect" presStyleLbl="node1" presStyleIdx="0" presStyleCnt="5" custScaleY="117988"/>
      <dgm:spPr/>
      <dgm:t>
        <a:bodyPr/>
        <a:lstStyle/>
        <a:p>
          <a:endParaRPr lang="tr-TR"/>
        </a:p>
      </dgm:t>
    </dgm:pt>
    <dgm:pt modelId="{7B43FA3C-5CDE-463E-A7B7-794B00CD2602}" type="pres">
      <dgm:prSet presAssocID="{C92F569B-D6E2-4B8A-B581-D65BB94048EA}" presName="parentNode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1D692F-D40A-4845-8F08-8DE020BE5824}" type="pres">
      <dgm:prSet presAssocID="{C92F569B-D6E2-4B8A-B581-D65BB94048EA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C7996A-A99E-469C-A826-268C043EED20}" type="pres">
      <dgm:prSet presAssocID="{26DD7775-C5D9-4781-9491-2B33D14FDD66}" presName="hSp" presStyleCnt="0"/>
      <dgm:spPr/>
    </dgm:pt>
    <dgm:pt modelId="{006FD1D0-C3F8-42E0-AA6A-6D2384442422}" type="pres">
      <dgm:prSet presAssocID="{26DD7775-C5D9-4781-9491-2B33D14FDD66}" presName="vProcSp" presStyleCnt="0"/>
      <dgm:spPr/>
    </dgm:pt>
    <dgm:pt modelId="{2D0C7C8E-6C53-4DDD-871A-3EA4BAEAC771}" type="pres">
      <dgm:prSet presAssocID="{26DD7775-C5D9-4781-9491-2B33D14FDD66}" presName="vSp1" presStyleCnt="0"/>
      <dgm:spPr/>
    </dgm:pt>
    <dgm:pt modelId="{ADF69669-B907-4FB0-9059-6F305A13BDEC}" type="pres">
      <dgm:prSet presAssocID="{26DD7775-C5D9-4781-9491-2B33D14FDD66}" presName="simulatedConn" presStyleLbl="solidFgAcc1" presStyleIdx="0" presStyleCnt="4"/>
      <dgm:spPr/>
    </dgm:pt>
    <dgm:pt modelId="{4D536406-8FCC-4FDD-B977-EB8C3999EC33}" type="pres">
      <dgm:prSet presAssocID="{26DD7775-C5D9-4781-9491-2B33D14FDD66}" presName="vSp2" presStyleCnt="0"/>
      <dgm:spPr/>
    </dgm:pt>
    <dgm:pt modelId="{306FD9F5-E56B-4C0F-8E7D-68B981FDD89C}" type="pres">
      <dgm:prSet presAssocID="{26DD7775-C5D9-4781-9491-2B33D14FDD66}" presName="sibTrans" presStyleCnt="0"/>
      <dgm:spPr/>
    </dgm:pt>
    <dgm:pt modelId="{2864778E-9318-40F9-8189-D4E87CDF88CB}" type="pres">
      <dgm:prSet presAssocID="{583AADDA-5E50-49D5-9C3F-303D36E52005}" presName="compositeNode" presStyleCnt="0">
        <dgm:presLayoutVars>
          <dgm:bulletEnabled val="1"/>
        </dgm:presLayoutVars>
      </dgm:prSet>
      <dgm:spPr/>
    </dgm:pt>
    <dgm:pt modelId="{11C843D6-2373-4519-9C74-AB9E1D864B65}" type="pres">
      <dgm:prSet presAssocID="{583AADDA-5E50-49D5-9C3F-303D36E52005}" presName="bgRect" presStyleLbl="node1" presStyleIdx="1" presStyleCnt="5" custScaleX="118311" custScaleY="266510"/>
      <dgm:spPr/>
      <dgm:t>
        <a:bodyPr/>
        <a:lstStyle/>
        <a:p>
          <a:endParaRPr lang="tr-TR"/>
        </a:p>
      </dgm:t>
    </dgm:pt>
    <dgm:pt modelId="{E3561675-2CB7-4246-991F-9E0C6BA38BD0}" type="pres">
      <dgm:prSet presAssocID="{583AADDA-5E50-49D5-9C3F-303D36E52005}" presName="parentNode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FDCC82-71F2-4816-9F8E-A407A8D86FB5}" type="pres">
      <dgm:prSet presAssocID="{583AADDA-5E50-49D5-9C3F-303D36E52005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3A5786-93D2-44C4-BC4C-FA4A1B253826}" type="pres">
      <dgm:prSet presAssocID="{9558D570-241E-4209-9264-0013D1C6227C}" presName="hSp" presStyleCnt="0"/>
      <dgm:spPr/>
    </dgm:pt>
    <dgm:pt modelId="{3074DD88-227A-41E5-AB6A-007E522C24BD}" type="pres">
      <dgm:prSet presAssocID="{9558D570-241E-4209-9264-0013D1C6227C}" presName="vProcSp" presStyleCnt="0"/>
      <dgm:spPr/>
    </dgm:pt>
    <dgm:pt modelId="{26F0568F-0E59-44F3-93CA-FE9894B060E6}" type="pres">
      <dgm:prSet presAssocID="{9558D570-241E-4209-9264-0013D1C6227C}" presName="vSp1" presStyleCnt="0"/>
      <dgm:spPr/>
    </dgm:pt>
    <dgm:pt modelId="{D0AFCB81-3B2B-4146-857F-B7DDC29B7198}" type="pres">
      <dgm:prSet presAssocID="{9558D570-241E-4209-9264-0013D1C6227C}" presName="simulatedConn" presStyleLbl="solidFgAcc1" presStyleIdx="1" presStyleCnt="4"/>
      <dgm:spPr/>
    </dgm:pt>
    <dgm:pt modelId="{47C9BD20-ED52-4A59-8F15-4B1D7AD38FAA}" type="pres">
      <dgm:prSet presAssocID="{9558D570-241E-4209-9264-0013D1C6227C}" presName="vSp2" presStyleCnt="0"/>
      <dgm:spPr/>
    </dgm:pt>
    <dgm:pt modelId="{68DD7EA1-A172-44A1-BEA1-8DD86323F2CB}" type="pres">
      <dgm:prSet presAssocID="{9558D570-241E-4209-9264-0013D1C6227C}" presName="sibTrans" presStyleCnt="0"/>
      <dgm:spPr/>
    </dgm:pt>
    <dgm:pt modelId="{D761E7D5-7A6D-4CD5-8302-14868198C14B}" type="pres">
      <dgm:prSet presAssocID="{8BD28B4F-6B8D-4EB7-9B39-27676C8F6395}" presName="compositeNode" presStyleCnt="0">
        <dgm:presLayoutVars>
          <dgm:bulletEnabled val="1"/>
        </dgm:presLayoutVars>
      </dgm:prSet>
      <dgm:spPr/>
    </dgm:pt>
    <dgm:pt modelId="{21FF3FA8-ED16-4F0C-A0E4-D128CD1C1339}" type="pres">
      <dgm:prSet presAssocID="{8BD28B4F-6B8D-4EB7-9B39-27676C8F6395}" presName="bgRect" presStyleLbl="node1" presStyleIdx="2" presStyleCnt="5" custScaleY="181693"/>
      <dgm:spPr/>
      <dgm:t>
        <a:bodyPr/>
        <a:lstStyle/>
        <a:p>
          <a:endParaRPr lang="tr-TR"/>
        </a:p>
      </dgm:t>
    </dgm:pt>
    <dgm:pt modelId="{61C027FE-62CE-4415-972F-5189301CD881}" type="pres">
      <dgm:prSet presAssocID="{8BD28B4F-6B8D-4EB7-9B39-27676C8F6395}" presName="parentNode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FDB2D2-6D60-498F-A42D-8614E55F5634}" type="pres">
      <dgm:prSet presAssocID="{8BD28B4F-6B8D-4EB7-9B39-27676C8F6395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E66F91-7340-40D7-A70D-4F893DFBF2D1}" type="pres">
      <dgm:prSet presAssocID="{F0549313-0ADC-4593-8B4B-4B679BF0CEA6}" presName="hSp" presStyleCnt="0"/>
      <dgm:spPr/>
    </dgm:pt>
    <dgm:pt modelId="{2C57DC39-04A6-4A1A-9FB9-A20E81048589}" type="pres">
      <dgm:prSet presAssocID="{F0549313-0ADC-4593-8B4B-4B679BF0CEA6}" presName="vProcSp" presStyleCnt="0"/>
      <dgm:spPr/>
    </dgm:pt>
    <dgm:pt modelId="{440A77DC-BE5B-48AC-B625-5A2EED0541E0}" type="pres">
      <dgm:prSet presAssocID="{F0549313-0ADC-4593-8B4B-4B679BF0CEA6}" presName="vSp1" presStyleCnt="0"/>
      <dgm:spPr/>
    </dgm:pt>
    <dgm:pt modelId="{FD04AD29-0AF9-4A27-8366-D61BB86D05E1}" type="pres">
      <dgm:prSet presAssocID="{F0549313-0ADC-4593-8B4B-4B679BF0CEA6}" presName="simulatedConn" presStyleLbl="solidFgAcc1" presStyleIdx="2" presStyleCnt="4"/>
      <dgm:spPr/>
    </dgm:pt>
    <dgm:pt modelId="{BBD0BBB6-BAB4-434F-B4BF-E4EE4B282EA6}" type="pres">
      <dgm:prSet presAssocID="{F0549313-0ADC-4593-8B4B-4B679BF0CEA6}" presName="vSp2" presStyleCnt="0"/>
      <dgm:spPr/>
    </dgm:pt>
    <dgm:pt modelId="{DBB564DC-090D-46BA-812D-DECD12283939}" type="pres">
      <dgm:prSet presAssocID="{F0549313-0ADC-4593-8B4B-4B679BF0CEA6}" presName="sibTrans" presStyleCnt="0"/>
      <dgm:spPr/>
    </dgm:pt>
    <dgm:pt modelId="{D89ACE3B-09ED-4D2B-818E-6A8945A7C61F}" type="pres">
      <dgm:prSet presAssocID="{01EABE4E-2EE0-456C-8BEF-911019E1E025}" presName="compositeNode" presStyleCnt="0">
        <dgm:presLayoutVars>
          <dgm:bulletEnabled val="1"/>
        </dgm:presLayoutVars>
      </dgm:prSet>
      <dgm:spPr/>
    </dgm:pt>
    <dgm:pt modelId="{26A628D7-D6AF-46D8-9D39-FFB65ABCC777}" type="pres">
      <dgm:prSet presAssocID="{01EABE4E-2EE0-456C-8BEF-911019E1E025}" presName="bgRect" presStyleLbl="node1" presStyleIdx="3" presStyleCnt="5" custScaleX="121106" custScaleY="266510"/>
      <dgm:spPr/>
      <dgm:t>
        <a:bodyPr/>
        <a:lstStyle/>
        <a:p>
          <a:endParaRPr lang="tr-TR"/>
        </a:p>
      </dgm:t>
    </dgm:pt>
    <dgm:pt modelId="{201DEC07-D098-4679-90B0-025CA7CA858C}" type="pres">
      <dgm:prSet presAssocID="{01EABE4E-2EE0-456C-8BEF-911019E1E025}" presName="parentNode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BB486E-F8FB-4FBC-A6A2-9027BB12FF45}" type="pres">
      <dgm:prSet presAssocID="{01EABE4E-2EE0-456C-8BEF-911019E1E025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1FA29E-1130-4EBF-9BC4-9BE13019255C}" type="pres">
      <dgm:prSet presAssocID="{A91EDACC-AC71-4016-8439-0D6500C2230B}" presName="hSp" presStyleCnt="0"/>
      <dgm:spPr/>
    </dgm:pt>
    <dgm:pt modelId="{6A20C22C-4A61-47E9-A454-94D37E6A1CA2}" type="pres">
      <dgm:prSet presAssocID="{A91EDACC-AC71-4016-8439-0D6500C2230B}" presName="vProcSp" presStyleCnt="0"/>
      <dgm:spPr/>
    </dgm:pt>
    <dgm:pt modelId="{7F115371-A728-4445-8491-DB745521A643}" type="pres">
      <dgm:prSet presAssocID="{A91EDACC-AC71-4016-8439-0D6500C2230B}" presName="vSp1" presStyleCnt="0"/>
      <dgm:spPr/>
    </dgm:pt>
    <dgm:pt modelId="{23F47D8A-22D9-4DB3-B85F-9F94B3C2B823}" type="pres">
      <dgm:prSet presAssocID="{A91EDACC-AC71-4016-8439-0D6500C2230B}" presName="simulatedConn" presStyleLbl="solidFgAcc1" presStyleIdx="3" presStyleCnt="4"/>
      <dgm:spPr/>
    </dgm:pt>
    <dgm:pt modelId="{F9807208-BBBB-431B-A167-E280B7EDC128}" type="pres">
      <dgm:prSet presAssocID="{A91EDACC-AC71-4016-8439-0D6500C2230B}" presName="vSp2" presStyleCnt="0"/>
      <dgm:spPr/>
    </dgm:pt>
    <dgm:pt modelId="{65C8C49D-7DDE-40E3-85FE-FABDA8F95C22}" type="pres">
      <dgm:prSet presAssocID="{A91EDACC-AC71-4016-8439-0D6500C2230B}" presName="sibTrans" presStyleCnt="0"/>
      <dgm:spPr/>
    </dgm:pt>
    <dgm:pt modelId="{54E2CC5E-407B-4D1B-AE01-872F763AF8F6}" type="pres">
      <dgm:prSet presAssocID="{F37F076D-6917-478E-8254-2B801A5B3B49}" presName="compositeNode" presStyleCnt="0">
        <dgm:presLayoutVars>
          <dgm:bulletEnabled val="1"/>
        </dgm:presLayoutVars>
      </dgm:prSet>
      <dgm:spPr/>
    </dgm:pt>
    <dgm:pt modelId="{98C6C000-ADC4-4845-A7AA-2485BB28A3A8}" type="pres">
      <dgm:prSet presAssocID="{F37F076D-6917-478E-8254-2B801A5B3B49}" presName="bgRect" presStyleLbl="node1" presStyleIdx="4" presStyleCnt="5" custScaleY="119823"/>
      <dgm:spPr/>
      <dgm:t>
        <a:bodyPr/>
        <a:lstStyle/>
        <a:p>
          <a:endParaRPr lang="tr-TR"/>
        </a:p>
      </dgm:t>
    </dgm:pt>
    <dgm:pt modelId="{B7A26DDD-7293-4866-98FB-D0231DBFC792}" type="pres">
      <dgm:prSet presAssocID="{F37F076D-6917-478E-8254-2B801A5B3B49}" presName="parentNode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DBA254-4A73-4E7F-9421-DAE75FF8AEC3}" type="pres">
      <dgm:prSet presAssocID="{F37F076D-6917-478E-8254-2B801A5B3B49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39B269F-DBA0-4D7E-843A-2712F86C6739}" srcId="{01EABE4E-2EE0-456C-8BEF-911019E1E025}" destId="{902345D8-0DDA-4E74-BD3C-CFC2256060C5}" srcOrd="0" destOrd="0" parTransId="{AE9F70DF-B0D9-4860-8CED-701ACA7A3005}" sibTransId="{5E67E121-7A4D-48E4-A13D-F997A2CA06EB}"/>
    <dgm:cxn modelId="{A58AE30A-0EC6-47CC-96A2-1DDA6271D0BB}" type="presOf" srcId="{8BD28B4F-6B8D-4EB7-9B39-27676C8F6395}" destId="{21FF3FA8-ED16-4F0C-A0E4-D128CD1C1339}" srcOrd="0" destOrd="0" presId="urn:microsoft.com/office/officeart/2005/8/layout/hProcess7"/>
    <dgm:cxn modelId="{68DAAB21-0674-42F7-9B21-94E1427886D9}" type="presOf" srcId="{DEE963FE-D371-4E1C-9906-1CCE1AD8CA36}" destId="{A4BB486E-F8FB-4FBC-A6A2-9027BB12FF45}" srcOrd="0" destOrd="1" presId="urn:microsoft.com/office/officeart/2005/8/layout/hProcess7"/>
    <dgm:cxn modelId="{8031B546-D70C-4B17-AD42-933F30F6AC4D}" srcId="{01EABE4E-2EE0-456C-8BEF-911019E1E025}" destId="{DEE963FE-D371-4E1C-9906-1CCE1AD8CA36}" srcOrd="1" destOrd="0" parTransId="{1E77E1BA-13D4-40DD-B556-BE2E2F4AB398}" sibTransId="{8ACF02AF-0725-4E45-A8A6-C35E283741B4}"/>
    <dgm:cxn modelId="{7ACAF4DD-26D8-4D3F-B608-6AB7BE24F1DB}" type="presOf" srcId="{C92F569B-D6E2-4B8A-B581-D65BB94048EA}" destId="{7B43FA3C-5CDE-463E-A7B7-794B00CD2602}" srcOrd="1" destOrd="0" presId="urn:microsoft.com/office/officeart/2005/8/layout/hProcess7"/>
    <dgm:cxn modelId="{5ED572F2-CD8F-4EE0-BABC-AF7ADDA7233C}" srcId="{583AADDA-5E50-49D5-9C3F-303D36E52005}" destId="{34D569B2-A0D8-4A5D-BC9E-1871977DE2BF}" srcOrd="1" destOrd="0" parTransId="{5A162231-FC94-42B3-BE82-59CBF8093945}" sibTransId="{68E73595-ACF6-4912-ACFC-4C7F87F984E1}"/>
    <dgm:cxn modelId="{8045A157-2270-4403-8226-62D737923C99}" srcId="{8BD28B4F-6B8D-4EB7-9B39-27676C8F6395}" destId="{5421B94B-D2EC-4BF7-98FE-BA957DFDE85E}" srcOrd="0" destOrd="0" parTransId="{D234F886-8866-4958-9139-E1241C93F35B}" sibTransId="{A943CD23-B602-49B7-8B3A-F1D2F82985C2}"/>
    <dgm:cxn modelId="{83044A8E-84BF-4F26-93D9-3856E60F192D}" type="presOf" srcId="{E29996D6-6732-4449-A675-1627ED0FCCD8}" destId="{FC203F63-259D-4B52-AB3D-44994DA662BD}" srcOrd="0" destOrd="0" presId="urn:microsoft.com/office/officeart/2005/8/layout/hProcess7"/>
    <dgm:cxn modelId="{CE26C3A0-AF51-45BA-8848-CBB960AED4B6}" type="presOf" srcId="{583AADDA-5E50-49D5-9C3F-303D36E52005}" destId="{E3561675-2CB7-4246-991F-9E0C6BA38BD0}" srcOrd="1" destOrd="0" presId="urn:microsoft.com/office/officeart/2005/8/layout/hProcess7"/>
    <dgm:cxn modelId="{72758C3C-5D4F-437E-8D46-29636C7AB658}" type="presOf" srcId="{55606619-C4EC-47A4-AE05-A118F17FA57C}" destId="{DC1D692F-D40A-4845-8F08-8DE020BE5824}" srcOrd="0" destOrd="0" presId="urn:microsoft.com/office/officeart/2005/8/layout/hProcess7"/>
    <dgm:cxn modelId="{0FA58767-154D-43E4-B859-E6516A3FFF99}" srcId="{E29996D6-6732-4449-A675-1627ED0FCCD8}" destId="{8BD28B4F-6B8D-4EB7-9B39-27676C8F6395}" srcOrd="2" destOrd="0" parTransId="{32742391-D43E-44DA-9E13-992CABA7D7A1}" sibTransId="{F0549313-0ADC-4593-8B4B-4B679BF0CEA6}"/>
    <dgm:cxn modelId="{8807C54C-EA4D-4162-B4ED-00EEBCBA0431}" type="presOf" srcId="{BE57A081-B23F-49D0-B060-72550C9B478E}" destId="{0ADBA254-4A73-4E7F-9421-DAE75FF8AEC3}" srcOrd="0" destOrd="0" presId="urn:microsoft.com/office/officeart/2005/8/layout/hProcess7"/>
    <dgm:cxn modelId="{24216C79-FBAE-4A31-8D96-959BA5CC9B70}" srcId="{583AADDA-5E50-49D5-9C3F-303D36E52005}" destId="{22921844-1C41-44AD-8912-4073C259C44D}" srcOrd="0" destOrd="0" parTransId="{A082536E-AA5C-45B8-8DF7-BF94890535F6}" sibTransId="{47CF2169-DD25-4031-8AEA-D68B695489AA}"/>
    <dgm:cxn modelId="{9CD0CDB5-9762-4ECE-95F8-6DEAAD65FE9B}" srcId="{E29996D6-6732-4449-A675-1627ED0FCCD8}" destId="{C92F569B-D6E2-4B8A-B581-D65BB94048EA}" srcOrd="0" destOrd="0" parTransId="{F4689427-4D70-4B27-B089-77DEA842A0F3}" sibTransId="{26DD7775-C5D9-4781-9491-2B33D14FDD66}"/>
    <dgm:cxn modelId="{3D880A21-8371-4240-89E4-87FC5AB84051}" type="presOf" srcId="{22921844-1C41-44AD-8912-4073C259C44D}" destId="{ABFDCC82-71F2-4816-9F8E-A407A8D86FB5}" srcOrd="0" destOrd="0" presId="urn:microsoft.com/office/officeart/2005/8/layout/hProcess7"/>
    <dgm:cxn modelId="{CF5BFC12-5805-4268-AB97-EA774DC32943}" srcId="{F37F076D-6917-478E-8254-2B801A5B3B49}" destId="{BE57A081-B23F-49D0-B060-72550C9B478E}" srcOrd="0" destOrd="0" parTransId="{0730CAC0-C41C-4F84-A62D-8A1804DD5DFC}" sibTransId="{52D081B9-488F-4E70-9D5D-B1B661AB2394}"/>
    <dgm:cxn modelId="{AAE3ED17-AF41-4296-990F-EE3FC6E6C41A}" type="presOf" srcId="{01EABE4E-2EE0-456C-8BEF-911019E1E025}" destId="{201DEC07-D098-4679-90B0-025CA7CA858C}" srcOrd="1" destOrd="0" presId="urn:microsoft.com/office/officeart/2005/8/layout/hProcess7"/>
    <dgm:cxn modelId="{DEEBC40A-6A07-4C3F-BA0F-4220070A89FD}" srcId="{C92F569B-D6E2-4B8A-B581-D65BB94048EA}" destId="{55606619-C4EC-47A4-AE05-A118F17FA57C}" srcOrd="0" destOrd="0" parTransId="{AA272723-D52D-44AD-9766-D7DC873BC60A}" sibTransId="{EAFDC017-9560-4AF1-9DAF-96F481A3595D}"/>
    <dgm:cxn modelId="{52842A15-A510-4C40-8149-FA2435D91986}" type="presOf" srcId="{8BD28B4F-6B8D-4EB7-9B39-27676C8F6395}" destId="{61C027FE-62CE-4415-972F-5189301CD881}" srcOrd="1" destOrd="0" presId="urn:microsoft.com/office/officeart/2005/8/layout/hProcess7"/>
    <dgm:cxn modelId="{0C4D5A60-4067-4CBC-9B88-C1B57DC9E9CD}" type="presOf" srcId="{5421B94B-D2EC-4BF7-98FE-BA957DFDE85E}" destId="{FDFDB2D2-6D60-498F-A42D-8614E55F5634}" srcOrd="0" destOrd="0" presId="urn:microsoft.com/office/officeart/2005/8/layout/hProcess7"/>
    <dgm:cxn modelId="{685C4DD0-CAE5-4040-9545-8B0724120120}" type="presOf" srcId="{C92F569B-D6E2-4B8A-B581-D65BB94048EA}" destId="{C1B45B1B-05CC-4FE2-8F89-F584A3C6F67D}" srcOrd="0" destOrd="0" presId="urn:microsoft.com/office/officeart/2005/8/layout/hProcess7"/>
    <dgm:cxn modelId="{4BC655ED-3E60-4C01-BC93-F7376F4CD152}" type="presOf" srcId="{583AADDA-5E50-49D5-9C3F-303D36E52005}" destId="{11C843D6-2373-4519-9C74-AB9E1D864B65}" srcOrd="0" destOrd="0" presId="urn:microsoft.com/office/officeart/2005/8/layout/hProcess7"/>
    <dgm:cxn modelId="{21A2CE36-581B-45AC-8655-2F5B9B79CAD3}" type="presOf" srcId="{01EABE4E-2EE0-456C-8BEF-911019E1E025}" destId="{26A628D7-D6AF-46D8-9D39-FFB65ABCC777}" srcOrd="0" destOrd="0" presId="urn:microsoft.com/office/officeart/2005/8/layout/hProcess7"/>
    <dgm:cxn modelId="{FCA529C6-B539-4884-83D8-EB28A5B86409}" type="presOf" srcId="{F37F076D-6917-478E-8254-2B801A5B3B49}" destId="{B7A26DDD-7293-4866-98FB-D0231DBFC792}" srcOrd="1" destOrd="0" presId="urn:microsoft.com/office/officeart/2005/8/layout/hProcess7"/>
    <dgm:cxn modelId="{07C4250B-25C2-402F-8FC2-1DC401E26E7C}" type="presOf" srcId="{902345D8-0DDA-4E74-BD3C-CFC2256060C5}" destId="{A4BB486E-F8FB-4FBC-A6A2-9027BB12FF45}" srcOrd="0" destOrd="0" presId="urn:microsoft.com/office/officeart/2005/8/layout/hProcess7"/>
    <dgm:cxn modelId="{DA8BE4DE-76A0-4494-BEC0-90E300393C93}" type="presOf" srcId="{F37F076D-6917-478E-8254-2B801A5B3B49}" destId="{98C6C000-ADC4-4845-A7AA-2485BB28A3A8}" srcOrd="0" destOrd="0" presId="urn:microsoft.com/office/officeart/2005/8/layout/hProcess7"/>
    <dgm:cxn modelId="{0E37548C-8F48-407E-A79A-7F77B389F66B}" srcId="{E29996D6-6732-4449-A675-1627ED0FCCD8}" destId="{583AADDA-5E50-49D5-9C3F-303D36E52005}" srcOrd="1" destOrd="0" parTransId="{6A0671F8-01D2-4B1C-A58B-66654F1106DC}" sibTransId="{9558D570-241E-4209-9264-0013D1C6227C}"/>
    <dgm:cxn modelId="{F1DA68D2-13EF-482E-BAE6-96AE473A51ED}" srcId="{E29996D6-6732-4449-A675-1627ED0FCCD8}" destId="{F37F076D-6917-478E-8254-2B801A5B3B49}" srcOrd="4" destOrd="0" parTransId="{A2C9624A-4F5C-4CD4-ACFE-37981E58724A}" sibTransId="{A4505078-D805-4ABD-9EEE-C8C2B5AEC47D}"/>
    <dgm:cxn modelId="{578DBFA7-EA57-4758-8B58-ED9A96112809}" srcId="{E29996D6-6732-4449-A675-1627ED0FCCD8}" destId="{01EABE4E-2EE0-456C-8BEF-911019E1E025}" srcOrd="3" destOrd="0" parTransId="{1641CDBF-87D1-40AD-8217-ADA17F07964D}" sibTransId="{A91EDACC-AC71-4016-8439-0D6500C2230B}"/>
    <dgm:cxn modelId="{E860DC3C-94D9-45CF-8AD9-140F99A742E4}" type="presOf" srcId="{34D569B2-A0D8-4A5D-BC9E-1871977DE2BF}" destId="{ABFDCC82-71F2-4816-9F8E-A407A8D86FB5}" srcOrd="0" destOrd="1" presId="urn:microsoft.com/office/officeart/2005/8/layout/hProcess7"/>
    <dgm:cxn modelId="{4383E4B0-BC34-4C66-BEAE-397773DEB25A}" type="presParOf" srcId="{FC203F63-259D-4B52-AB3D-44994DA662BD}" destId="{DB0A01F6-FDBA-47DC-BF8D-88B704C07673}" srcOrd="0" destOrd="0" presId="urn:microsoft.com/office/officeart/2005/8/layout/hProcess7"/>
    <dgm:cxn modelId="{074818E8-1B08-44E3-9FDE-C7B285ABBCD4}" type="presParOf" srcId="{DB0A01F6-FDBA-47DC-BF8D-88B704C07673}" destId="{C1B45B1B-05CC-4FE2-8F89-F584A3C6F67D}" srcOrd="0" destOrd="0" presId="urn:microsoft.com/office/officeart/2005/8/layout/hProcess7"/>
    <dgm:cxn modelId="{90557120-0A08-4B68-A8FD-0E074DD86BE8}" type="presParOf" srcId="{DB0A01F6-FDBA-47DC-BF8D-88B704C07673}" destId="{7B43FA3C-5CDE-463E-A7B7-794B00CD2602}" srcOrd="1" destOrd="0" presId="urn:microsoft.com/office/officeart/2005/8/layout/hProcess7"/>
    <dgm:cxn modelId="{9FDB1005-4842-4085-9629-9C23A4DED2CA}" type="presParOf" srcId="{DB0A01F6-FDBA-47DC-BF8D-88B704C07673}" destId="{DC1D692F-D40A-4845-8F08-8DE020BE5824}" srcOrd="2" destOrd="0" presId="urn:microsoft.com/office/officeart/2005/8/layout/hProcess7"/>
    <dgm:cxn modelId="{A797F168-6537-4F2B-A3E8-6F20453E74AB}" type="presParOf" srcId="{FC203F63-259D-4B52-AB3D-44994DA662BD}" destId="{21C7996A-A99E-469C-A826-268C043EED20}" srcOrd="1" destOrd="0" presId="urn:microsoft.com/office/officeart/2005/8/layout/hProcess7"/>
    <dgm:cxn modelId="{07A5550E-B838-4BF1-9C34-6F87A36CEB65}" type="presParOf" srcId="{FC203F63-259D-4B52-AB3D-44994DA662BD}" destId="{006FD1D0-C3F8-42E0-AA6A-6D2384442422}" srcOrd="2" destOrd="0" presId="urn:microsoft.com/office/officeart/2005/8/layout/hProcess7"/>
    <dgm:cxn modelId="{094E1336-40DC-4D16-AF37-370C293665BB}" type="presParOf" srcId="{006FD1D0-C3F8-42E0-AA6A-6D2384442422}" destId="{2D0C7C8E-6C53-4DDD-871A-3EA4BAEAC771}" srcOrd="0" destOrd="0" presId="urn:microsoft.com/office/officeart/2005/8/layout/hProcess7"/>
    <dgm:cxn modelId="{39FBC28D-06EC-4272-9063-F1063BFB0234}" type="presParOf" srcId="{006FD1D0-C3F8-42E0-AA6A-6D2384442422}" destId="{ADF69669-B907-4FB0-9059-6F305A13BDEC}" srcOrd="1" destOrd="0" presId="urn:microsoft.com/office/officeart/2005/8/layout/hProcess7"/>
    <dgm:cxn modelId="{516C2E6F-18C4-4E74-AC06-ACBBCBDB42D3}" type="presParOf" srcId="{006FD1D0-C3F8-42E0-AA6A-6D2384442422}" destId="{4D536406-8FCC-4FDD-B977-EB8C3999EC33}" srcOrd="2" destOrd="0" presId="urn:microsoft.com/office/officeart/2005/8/layout/hProcess7"/>
    <dgm:cxn modelId="{2B13B3F1-9EDB-4930-AFC1-14B50FF1A37B}" type="presParOf" srcId="{FC203F63-259D-4B52-AB3D-44994DA662BD}" destId="{306FD9F5-E56B-4C0F-8E7D-68B981FDD89C}" srcOrd="3" destOrd="0" presId="urn:microsoft.com/office/officeart/2005/8/layout/hProcess7"/>
    <dgm:cxn modelId="{14E42352-D6B4-4D81-A259-ED5D69064380}" type="presParOf" srcId="{FC203F63-259D-4B52-AB3D-44994DA662BD}" destId="{2864778E-9318-40F9-8189-D4E87CDF88CB}" srcOrd="4" destOrd="0" presId="urn:microsoft.com/office/officeart/2005/8/layout/hProcess7"/>
    <dgm:cxn modelId="{51F97372-DB88-4BF7-A4EA-E226569A3668}" type="presParOf" srcId="{2864778E-9318-40F9-8189-D4E87CDF88CB}" destId="{11C843D6-2373-4519-9C74-AB9E1D864B65}" srcOrd="0" destOrd="0" presId="urn:microsoft.com/office/officeart/2005/8/layout/hProcess7"/>
    <dgm:cxn modelId="{6800C263-E272-4D2C-9D4B-0B46A28A273A}" type="presParOf" srcId="{2864778E-9318-40F9-8189-D4E87CDF88CB}" destId="{E3561675-2CB7-4246-991F-9E0C6BA38BD0}" srcOrd="1" destOrd="0" presId="urn:microsoft.com/office/officeart/2005/8/layout/hProcess7"/>
    <dgm:cxn modelId="{46E77EA9-0F14-43C7-8EE2-B7E86248EA64}" type="presParOf" srcId="{2864778E-9318-40F9-8189-D4E87CDF88CB}" destId="{ABFDCC82-71F2-4816-9F8E-A407A8D86FB5}" srcOrd="2" destOrd="0" presId="urn:microsoft.com/office/officeart/2005/8/layout/hProcess7"/>
    <dgm:cxn modelId="{E1F121D3-FA6A-4185-B2ED-99B0384495F6}" type="presParOf" srcId="{FC203F63-259D-4B52-AB3D-44994DA662BD}" destId="{D53A5786-93D2-44C4-BC4C-FA4A1B253826}" srcOrd="5" destOrd="0" presId="urn:microsoft.com/office/officeart/2005/8/layout/hProcess7"/>
    <dgm:cxn modelId="{5B5A543F-F2B7-41DB-B877-D47C2C1AE65E}" type="presParOf" srcId="{FC203F63-259D-4B52-AB3D-44994DA662BD}" destId="{3074DD88-227A-41E5-AB6A-007E522C24BD}" srcOrd="6" destOrd="0" presId="urn:microsoft.com/office/officeart/2005/8/layout/hProcess7"/>
    <dgm:cxn modelId="{EA75EF03-308C-4CF0-814F-1D445CB4739C}" type="presParOf" srcId="{3074DD88-227A-41E5-AB6A-007E522C24BD}" destId="{26F0568F-0E59-44F3-93CA-FE9894B060E6}" srcOrd="0" destOrd="0" presId="urn:microsoft.com/office/officeart/2005/8/layout/hProcess7"/>
    <dgm:cxn modelId="{2C1CA066-E4A8-45D2-9227-330D1DD3442A}" type="presParOf" srcId="{3074DD88-227A-41E5-AB6A-007E522C24BD}" destId="{D0AFCB81-3B2B-4146-857F-B7DDC29B7198}" srcOrd="1" destOrd="0" presId="urn:microsoft.com/office/officeart/2005/8/layout/hProcess7"/>
    <dgm:cxn modelId="{129A86BB-5B29-41AC-88EA-87B5949783EE}" type="presParOf" srcId="{3074DD88-227A-41E5-AB6A-007E522C24BD}" destId="{47C9BD20-ED52-4A59-8F15-4B1D7AD38FAA}" srcOrd="2" destOrd="0" presId="urn:microsoft.com/office/officeart/2005/8/layout/hProcess7"/>
    <dgm:cxn modelId="{ABF09222-D473-4E82-9661-364EC1DBE9A6}" type="presParOf" srcId="{FC203F63-259D-4B52-AB3D-44994DA662BD}" destId="{68DD7EA1-A172-44A1-BEA1-8DD86323F2CB}" srcOrd="7" destOrd="0" presId="urn:microsoft.com/office/officeart/2005/8/layout/hProcess7"/>
    <dgm:cxn modelId="{7A50A5DA-37A8-4B3F-84EC-38662784391F}" type="presParOf" srcId="{FC203F63-259D-4B52-AB3D-44994DA662BD}" destId="{D761E7D5-7A6D-4CD5-8302-14868198C14B}" srcOrd="8" destOrd="0" presId="urn:microsoft.com/office/officeart/2005/8/layout/hProcess7"/>
    <dgm:cxn modelId="{450DA713-BD12-44B2-9812-9089F364DD0E}" type="presParOf" srcId="{D761E7D5-7A6D-4CD5-8302-14868198C14B}" destId="{21FF3FA8-ED16-4F0C-A0E4-D128CD1C1339}" srcOrd="0" destOrd="0" presId="urn:microsoft.com/office/officeart/2005/8/layout/hProcess7"/>
    <dgm:cxn modelId="{DC55BC46-B604-4B78-88D8-A4E1050F8F2B}" type="presParOf" srcId="{D761E7D5-7A6D-4CD5-8302-14868198C14B}" destId="{61C027FE-62CE-4415-972F-5189301CD881}" srcOrd="1" destOrd="0" presId="urn:microsoft.com/office/officeart/2005/8/layout/hProcess7"/>
    <dgm:cxn modelId="{F6FF38D3-46E8-413B-8261-8C4E1B044E32}" type="presParOf" srcId="{D761E7D5-7A6D-4CD5-8302-14868198C14B}" destId="{FDFDB2D2-6D60-498F-A42D-8614E55F5634}" srcOrd="2" destOrd="0" presId="urn:microsoft.com/office/officeart/2005/8/layout/hProcess7"/>
    <dgm:cxn modelId="{199B5AAD-BF13-4631-8DB3-5940E88090BD}" type="presParOf" srcId="{FC203F63-259D-4B52-AB3D-44994DA662BD}" destId="{6EE66F91-7340-40D7-A70D-4F893DFBF2D1}" srcOrd="9" destOrd="0" presId="urn:microsoft.com/office/officeart/2005/8/layout/hProcess7"/>
    <dgm:cxn modelId="{E4ED220D-3223-4F71-A5FC-6345B598EE4F}" type="presParOf" srcId="{FC203F63-259D-4B52-AB3D-44994DA662BD}" destId="{2C57DC39-04A6-4A1A-9FB9-A20E81048589}" srcOrd="10" destOrd="0" presId="urn:microsoft.com/office/officeart/2005/8/layout/hProcess7"/>
    <dgm:cxn modelId="{A4147954-9DC6-492E-AC89-04E698AC7E09}" type="presParOf" srcId="{2C57DC39-04A6-4A1A-9FB9-A20E81048589}" destId="{440A77DC-BE5B-48AC-B625-5A2EED0541E0}" srcOrd="0" destOrd="0" presId="urn:microsoft.com/office/officeart/2005/8/layout/hProcess7"/>
    <dgm:cxn modelId="{D70A7DC0-594D-40DA-9093-BD5EE0200367}" type="presParOf" srcId="{2C57DC39-04A6-4A1A-9FB9-A20E81048589}" destId="{FD04AD29-0AF9-4A27-8366-D61BB86D05E1}" srcOrd="1" destOrd="0" presId="urn:microsoft.com/office/officeart/2005/8/layout/hProcess7"/>
    <dgm:cxn modelId="{889CD091-B1C7-444D-BBD8-7FB450E55633}" type="presParOf" srcId="{2C57DC39-04A6-4A1A-9FB9-A20E81048589}" destId="{BBD0BBB6-BAB4-434F-B4BF-E4EE4B282EA6}" srcOrd="2" destOrd="0" presId="urn:microsoft.com/office/officeart/2005/8/layout/hProcess7"/>
    <dgm:cxn modelId="{DCC546E1-8257-446A-99D6-C4FC1B39FCD8}" type="presParOf" srcId="{FC203F63-259D-4B52-AB3D-44994DA662BD}" destId="{DBB564DC-090D-46BA-812D-DECD12283939}" srcOrd="11" destOrd="0" presId="urn:microsoft.com/office/officeart/2005/8/layout/hProcess7"/>
    <dgm:cxn modelId="{FE68CDDC-6302-4638-8308-30FC60226984}" type="presParOf" srcId="{FC203F63-259D-4B52-AB3D-44994DA662BD}" destId="{D89ACE3B-09ED-4D2B-818E-6A8945A7C61F}" srcOrd="12" destOrd="0" presId="urn:microsoft.com/office/officeart/2005/8/layout/hProcess7"/>
    <dgm:cxn modelId="{7D065DB6-DA47-4729-8B6B-ECA04EF378D1}" type="presParOf" srcId="{D89ACE3B-09ED-4D2B-818E-6A8945A7C61F}" destId="{26A628D7-D6AF-46D8-9D39-FFB65ABCC777}" srcOrd="0" destOrd="0" presId="urn:microsoft.com/office/officeart/2005/8/layout/hProcess7"/>
    <dgm:cxn modelId="{DFD4B09F-EA59-4BBA-A7D7-8A454E136BC2}" type="presParOf" srcId="{D89ACE3B-09ED-4D2B-818E-6A8945A7C61F}" destId="{201DEC07-D098-4679-90B0-025CA7CA858C}" srcOrd="1" destOrd="0" presId="urn:microsoft.com/office/officeart/2005/8/layout/hProcess7"/>
    <dgm:cxn modelId="{2DC06E73-D2DD-42DE-B7B7-DCB59F1A1387}" type="presParOf" srcId="{D89ACE3B-09ED-4D2B-818E-6A8945A7C61F}" destId="{A4BB486E-F8FB-4FBC-A6A2-9027BB12FF45}" srcOrd="2" destOrd="0" presId="urn:microsoft.com/office/officeart/2005/8/layout/hProcess7"/>
    <dgm:cxn modelId="{A8653E7F-4D54-4CB8-9486-745171562210}" type="presParOf" srcId="{FC203F63-259D-4B52-AB3D-44994DA662BD}" destId="{5E1FA29E-1130-4EBF-9BC4-9BE13019255C}" srcOrd="13" destOrd="0" presId="urn:microsoft.com/office/officeart/2005/8/layout/hProcess7"/>
    <dgm:cxn modelId="{CFFEC45D-189B-47F4-9B7E-593F880B3E8F}" type="presParOf" srcId="{FC203F63-259D-4B52-AB3D-44994DA662BD}" destId="{6A20C22C-4A61-47E9-A454-94D37E6A1CA2}" srcOrd="14" destOrd="0" presId="urn:microsoft.com/office/officeart/2005/8/layout/hProcess7"/>
    <dgm:cxn modelId="{DD9048B3-6726-46D8-897A-F535456E466E}" type="presParOf" srcId="{6A20C22C-4A61-47E9-A454-94D37E6A1CA2}" destId="{7F115371-A728-4445-8491-DB745521A643}" srcOrd="0" destOrd="0" presId="urn:microsoft.com/office/officeart/2005/8/layout/hProcess7"/>
    <dgm:cxn modelId="{812F829D-0A14-4EE4-AA3B-7AE34AF7DB5F}" type="presParOf" srcId="{6A20C22C-4A61-47E9-A454-94D37E6A1CA2}" destId="{23F47D8A-22D9-4DB3-B85F-9F94B3C2B823}" srcOrd="1" destOrd="0" presId="urn:microsoft.com/office/officeart/2005/8/layout/hProcess7"/>
    <dgm:cxn modelId="{F63B80F4-EF1B-450C-9101-897AAD57E216}" type="presParOf" srcId="{6A20C22C-4A61-47E9-A454-94D37E6A1CA2}" destId="{F9807208-BBBB-431B-A167-E280B7EDC128}" srcOrd="2" destOrd="0" presId="urn:microsoft.com/office/officeart/2005/8/layout/hProcess7"/>
    <dgm:cxn modelId="{6156D176-1817-4F17-A765-AAFE9A8B28F7}" type="presParOf" srcId="{FC203F63-259D-4B52-AB3D-44994DA662BD}" destId="{65C8C49D-7DDE-40E3-85FE-FABDA8F95C22}" srcOrd="15" destOrd="0" presId="urn:microsoft.com/office/officeart/2005/8/layout/hProcess7"/>
    <dgm:cxn modelId="{8C817B72-C0D9-4FC3-9680-9C98806DE50E}" type="presParOf" srcId="{FC203F63-259D-4B52-AB3D-44994DA662BD}" destId="{54E2CC5E-407B-4D1B-AE01-872F763AF8F6}" srcOrd="16" destOrd="0" presId="urn:microsoft.com/office/officeart/2005/8/layout/hProcess7"/>
    <dgm:cxn modelId="{530B015A-E246-4FE6-AD81-812BAA613B6A}" type="presParOf" srcId="{54E2CC5E-407B-4D1B-AE01-872F763AF8F6}" destId="{98C6C000-ADC4-4845-A7AA-2485BB28A3A8}" srcOrd="0" destOrd="0" presId="urn:microsoft.com/office/officeart/2005/8/layout/hProcess7"/>
    <dgm:cxn modelId="{D7004BE2-FEE4-45E4-8FB6-AD51A17A6222}" type="presParOf" srcId="{54E2CC5E-407B-4D1B-AE01-872F763AF8F6}" destId="{B7A26DDD-7293-4866-98FB-D0231DBFC792}" srcOrd="1" destOrd="0" presId="urn:microsoft.com/office/officeart/2005/8/layout/hProcess7"/>
    <dgm:cxn modelId="{5D952E54-A45C-49D8-B32C-E05E08A2C4EB}" type="presParOf" srcId="{54E2CC5E-407B-4D1B-AE01-872F763AF8F6}" destId="{0ADBA254-4A73-4E7F-9421-DAE75FF8AEC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B45B1B-05CC-4FE2-8F89-F584A3C6F67D}">
      <dsp:nvSpPr>
        <dsp:cNvPr id="0" name=""/>
        <dsp:cNvSpPr/>
      </dsp:nvSpPr>
      <dsp:spPr>
        <a:xfrm>
          <a:off x="666" y="167173"/>
          <a:ext cx="1381492" cy="1955995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1435" rIns="66675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chemeClr val="tx2">
                  <a:lumMod val="60000"/>
                  <a:lumOff val="40000"/>
                </a:schemeClr>
              </a:solidFill>
            </a:rPr>
            <a:t>Bakanlık</a:t>
          </a:r>
          <a:endParaRPr lang="tr-TR" sz="1500" kern="1200" dirty="0">
            <a:solidFill>
              <a:schemeClr val="tx2">
                <a:lumMod val="60000"/>
                <a:lumOff val="40000"/>
              </a:schemeClr>
            </a:solidFill>
          </a:endParaRPr>
        </a:p>
      </dsp:txBody>
      <dsp:txXfrm rot="16200000">
        <a:off x="-663142" y="830982"/>
        <a:ext cx="1603915" cy="276298"/>
      </dsp:txXfrm>
    </dsp:sp>
    <dsp:sp modelId="{DC1D692F-D40A-4845-8F08-8DE020BE5824}">
      <dsp:nvSpPr>
        <dsp:cNvPr id="0" name=""/>
        <dsp:cNvSpPr/>
      </dsp:nvSpPr>
      <dsp:spPr>
        <a:xfrm>
          <a:off x="276965" y="167173"/>
          <a:ext cx="1029212" cy="195599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Usul ve Esasların Hazırlanması</a:t>
          </a:r>
          <a:endParaRPr lang="tr-TR" sz="1200" kern="1200" dirty="0"/>
        </a:p>
      </dsp:txBody>
      <dsp:txXfrm>
        <a:off x="276965" y="167173"/>
        <a:ext cx="1029212" cy="1955995"/>
      </dsp:txXfrm>
    </dsp:sp>
    <dsp:sp modelId="{11C843D6-2373-4519-9C74-AB9E1D864B65}">
      <dsp:nvSpPr>
        <dsp:cNvPr id="0" name=""/>
        <dsp:cNvSpPr/>
      </dsp:nvSpPr>
      <dsp:spPr>
        <a:xfrm>
          <a:off x="1430511" y="167173"/>
          <a:ext cx="1634458" cy="4418180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1435" rIns="66675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chemeClr val="accent2">
                  <a:lumMod val="75000"/>
                </a:schemeClr>
              </a:solidFill>
            </a:rPr>
            <a:t>Kalkınma Ajansı</a:t>
          </a:r>
          <a:endParaRPr lang="tr-TR" sz="1500" kern="1200" dirty="0">
            <a:solidFill>
              <a:schemeClr val="accent2">
                <a:lumMod val="75000"/>
              </a:schemeClr>
            </a:solidFill>
          </a:endParaRPr>
        </a:p>
      </dsp:txBody>
      <dsp:txXfrm rot="16200000">
        <a:off x="-217496" y="1815181"/>
        <a:ext cx="3622907" cy="326891"/>
      </dsp:txXfrm>
    </dsp:sp>
    <dsp:sp modelId="{ADF69669-B907-4FB0-9059-6F305A13BDEC}">
      <dsp:nvSpPr>
        <dsp:cNvPr id="0" name=""/>
        <dsp:cNvSpPr/>
      </dsp:nvSpPr>
      <dsp:spPr>
        <a:xfrm rot="5400000">
          <a:off x="1315603" y="1484742"/>
          <a:ext cx="243630" cy="207223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BFDCC82-71F2-4816-9F8E-A407A8D86FB5}">
      <dsp:nvSpPr>
        <dsp:cNvPr id="0" name=""/>
        <dsp:cNvSpPr/>
      </dsp:nvSpPr>
      <dsp:spPr>
        <a:xfrm>
          <a:off x="1739063" y="167173"/>
          <a:ext cx="1217671" cy="441818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>
              <a:effectLst/>
            </a:rPr>
            <a:t>İlgili kuruluşlardan 1 ay içinde proje fikirlerinin alınması </a:t>
          </a:r>
          <a:endParaRPr lang="tr-TR" sz="1200" kern="1200" dirty="0">
            <a:effectLst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>
              <a:effectLst/>
            </a:rPr>
            <a:t>Desteklenebilecek proje fikirlerinin Bölge Planı çerçevesinde seçilerek </a:t>
          </a:r>
          <a:r>
            <a:rPr lang="tr-TR" sz="1200" i="1" kern="1200" dirty="0" smtClean="0">
              <a:effectLst/>
            </a:rPr>
            <a:t>Değerlendirme Komisyonuna </a:t>
          </a:r>
          <a:r>
            <a:rPr lang="tr-TR" sz="1200" kern="1200" dirty="0" smtClean="0">
              <a:effectLst/>
            </a:rPr>
            <a:t>sunulması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>
              <a:effectLst/>
            </a:rPr>
            <a:t>Değerlendirme komisyonunca desteklenmeye değer bulunan projelerin Proje Listesi Formuna işlenerek </a:t>
          </a:r>
          <a:r>
            <a:rPr lang="tr-TR" sz="1200" u="sng" kern="1200" dirty="0" smtClean="0">
              <a:effectLst/>
            </a:rPr>
            <a:t>Proje Bilgi Formları ve Komisyon görüşleri ile birlikte </a:t>
          </a:r>
          <a:r>
            <a:rPr lang="tr-TR" sz="1200" kern="1200" dirty="0" smtClean="0">
              <a:effectLst/>
            </a:rPr>
            <a:t>Bakanlığa gönderilmesi</a:t>
          </a:r>
          <a:endParaRPr lang="tr-TR" sz="1200" kern="1200" dirty="0">
            <a:effectLst/>
          </a:endParaRPr>
        </a:p>
      </dsp:txBody>
      <dsp:txXfrm>
        <a:off x="1739063" y="167173"/>
        <a:ext cx="1217671" cy="4418180"/>
      </dsp:txXfrm>
    </dsp:sp>
    <dsp:sp modelId="{21FF3FA8-ED16-4F0C-A0E4-D128CD1C1339}">
      <dsp:nvSpPr>
        <dsp:cNvPr id="0" name=""/>
        <dsp:cNvSpPr/>
      </dsp:nvSpPr>
      <dsp:spPr>
        <a:xfrm>
          <a:off x="3113322" y="167173"/>
          <a:ext cx="1381492" cy="3012091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1435" rIns="66675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chemeClr val="accent3">
                  <a:lumMod val="75000"/>
                </a:schemeClr>
              </a:solidFill>
            </a:rPr>
            <a:t>Yararlanıcı</a:t>
          </a:r>
          <a:endParaRPr lang="tr-TR" sz="1500" kern="1200" dirty="0">
            <a:solidFill>
              <a:schemeClr val="accent3">
                <a:lumMod val="75000"/>
              </a:schemeClr>
            </a:solidFill>
          </a:endParaRPr>
        </a:p>
      </dsp:txBody>
      <dsp:txXfrm rot="16200000">
        <a:off x="2016514" y="1263981"/>
        <a:ext cx="2469914" cy="276298"/>
      </dsp:txXfrm>
    </dsp:sp>
    <dsp:sp modelId="{D0AFCB81-3B2B-4146-857F-B7DDC29B7198}">
      <dsp:nvSpPr>
        <dsp:cNvPr id="0" name=""/>
        <dsp:cNvSpPr/>
      </dsp:nvSpPr>
      <dsp:spPr>
        <a:xfrm rot="5400000">
          <a:off x="2998414" y="1484742"/>
          <a:ext cx="243630" cy="207223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DFDB2D2-6D60-498F-A42D-8614E55F5634}">
      <dsp:nvSpPr>
        <dsp:cNvPr id="0" name=""/>
        <dsp:cNvSpPr/>
      </dsp:nvSpPr>
      <dsp:spPr>
        <a:xfrm>
          <a:off x="3389620" y="167173"/>
          <a:ext cx="1029212" cy="30120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Bakanlığın uygun gördüğü proje fikirleri ile ilgili olarak konusuna göre ilgili bakanlık ve kamu kurumlarının görüşünün alınması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Fizibilite raporunun hazırlanıp Ajansa sunulması</a:t>
          </a:r>
        </a:p>
      </dsp:txBody>
      <dsp:txXfrm>
        <a:off x="3389620" y="167173"/>
        <a:ext cx="1029212" cy="3012091"/>
      </dsp:txXfrm>
    </dsp:sp>
    <dsp:sp modelId="{26A628D7-D6AF-46D8-9D39-FFB65ABCC777}">
      <dsp:nvSpPr>
        <dsp:cNvPr id="0" name=""/>
        <dsp:cNvSpPr/>
      </dsp:nvSpPr>
      <dsp:spPr>
        <a:xfrm>
          <a:off x="4543167" y="167173"/>
          <a:ext cx="1673070" cy="4418180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1435" rIns="66675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chemeClr val="accent2">
                  <a:lumMod val="75000"/>
                </a:schemeClr>
              </a:solidFill>
            </a:rPr>
            <a:t>Kalkınma Ajansı</a:t>
          </a:r>
          <a:endParaRPr lang="tr-TR" sz="1500" kern="1200" dirty="0">
            <a:solidFill>
              <a:schemeClr val="accent2">
                <a:lumMod val="75000"/>
              </a:schemeClr>
            </a:solidFill>
          </a:endParaRPr>
        </a:p>
      </dsp:txBody>
      <dsp:txXfrm rot="16200000">
        <a:off x="2899020" y="1811320"/>
        <a:ext cx="3622907" cy="334614"/>
      </dsp:txXfrm>
    </dsp:sp>
    <dsp:sp modelId="{FD04AD29-0AF9-4A27-8366-D61BB86D05E1}">
      <dsp:nvSpPr>
        <dsp:cNvPr id="0" name=""/>
        <dsp:cNvSpPr/>
      </dsp:nvSpPr>
      <dsp:spPr>
        <a:xfrm rot="5400000">
          <a:off x="4428259" y="1484742"/>
          <a:ext cx="243630" cy="207223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4BB486E-F8FB-4FBC-A6A2-9027BB12FF45}">
      <dsp:nvSpPr>
        <dsp:cNvPr id="0" name=""/>
        <dsp:cNvSpPr/>
      </dsp:nvSpPr>
      <dsp:spPr>
        <a:xfrm>
          <a:off x="4856642" y="167173"/>
          <a:ext cx="1246437" cy="441818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>
              <a:solidFill>
                <a:schemeClr val="dk1"/>
              </a:solidFill>
            </a:rPr>
            <a:t>Fizibilite raporlarının </a:t>
          </a:r>
          <a:r>
            <a:rPr lang="tr-TR" sz="1200" i="1" kern="1200" dirty="0" smtClean="0">
              <a:solidFill>
                <a:schemeClr val="dk1"/>
              </a:solidFill>
            </a:rPr>
            <a:t>Değerlendirme Komisyonu </a:t>
          </a:r>
          <a:r>
            <a:rPr lang="tr-TR" sz="1200" kern="1200" dirty="0" smtClean="0">
              <a:solidFill>
                <a:schemeClr val="dk1"/>
              </a:solidFill>
            </a:rPr>
            <a:t>onayına sunulması</a:t>
          </a:r>
          <a:endParaRPr lang="tr-TR" sz="1200" kern="1200" dirty="0">
            <a:solidFill>
              <a:schemeClr val="dk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>
              <a:solidFill>
                <a:schemeClr val="dk1"/>
              </a:solidFill>
            </a:rPr>
            <a:t>Komisyon tarafından onaylanan fizibilite raporlarının Bakanlığın onayına sunulması</a:t>
          </a:r>
          <a:endParaRPr lang="tr-TR" sz="1200" kern="1200" dirty="0">
            <a:solidFill>
              <a:schemeClr val="dk1"/>
            </a:solidFill>
          </a:endParaRPr>
        </a:p>
      </dsp:txBody>
      <dsp:txXfrm>
        <a:off x="4856642" y="167173"/>
        <a:ext cx="1246437" cy="4418180"/>
      </dsp:txXfrm>
    </dsp:sp>
    <dsp:sp modelId="{98C6C000-ADC4-4845-A7AA-2485BB28A3A8}">
      <dsp:nvSpPr>
        <dsp:cNvPr id="0" name=""/>
        <dsp:cNvSpPr/>
      </dsp:nvSpPr>
      <dsp:spPr>
        <a:xfrm>
          <a:off x="6264590" y="167173"/>
          <a:ext cx="1381492" cy="1986415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1435" rIns="66675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chemeClr val="tx2">
                  <a:lumMod val="60000"/>
                  <a:lumOff val="40000"/>
                </a:schemeClr>
              </a:solidFill>
            </a:rPr>
            <a:t>Bakanlık</a:t>
          </a:r>
          <a:endParaRPr lang="tr-TR" sz="1500" kern="1200" dirty="0">
            <a:solidFill>
              <a:schemeClr val="tx2">
                <a:lumMod val="60000"/>
                <a:lumOff val="40000"/>
              </a:schemeClr>
            </a:solidFill>
          </a:endParaRPr>
        </a:p>
      </dsp:txBody>
      <dsp:txXfrm rot="16200000">
        <a:off x="5588309" y="843455"/>
        <a:ext cx="1628860" cy="276298"/>
      </dsp:txXfrm>
    </dsp:sp>
    <dsp:sp modelId="{23F47D8A-22D9-4DB3-B85F-9F94B3C2B823}">
      <dsp:nvSpPr>
        <dsp:cNvPr id="0" name=""/>
        <dsp:cNvSpPr/>
      </dsp:nvSpPr>
      <dsp:spPr>
        <a:xfrm rot="5400000">
          <a:off x="6149682" y="1484742"/>
          <a:ext cx="243630" cy="207223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ADBA254-4A73-4E7F-9421-DAE75FF8AEC3}">
      <dsp:nvSpPr>
        <dsp:cNvPr id="0" name=""/>
        <dsp:cNvSpPr/>
      </dsp:nvSpPr>
      <dsp:spPr>
        <a:xfrm>
          <a:off x="6540889" y="167173"/>
          <a:ext cx="1029212" cy="198641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Fizibilite raporları sunulan projelerden uygun görülenlerin Program kapsamında desteklenmek üzere onaylanması</a:t>
          </a:r>
          <a:endParaRPr lang="tr-TR" sz="1200" kern="1200" dirty="0"/>
        </a:p>
      </dsp:txBody>
      <dsp:txXfrm>
        <a:off x="6540889" y="167173"/>
        <a:ext cx="1029212" cy="1986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90" cy="497921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076" y="0"/>
            <a:ext cx="2972289" cy="497921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1CE58B9E-ADAF-43CC-AB18-F3928007FB8D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49354"/>
            <a:ext cx="2972290" cy="497921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076" y="9449354"/>
            <a:ext cx="2972289" cy="497921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A97CE233-4A2C-4DD2-A07D-4CEA258AE8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131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D1EB9470-53E4-4465-BDF0-B38845BC480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9" tIns="46314" rIns="92629" bIns="46314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2629" tIns="46314" rIns="92629" bIns="46314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9448184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7FC51E6F-099D-4BDB-B5FD-787B63AD1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7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26976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CAZİBE MERKEZLERİNİ DESTEKLEME PROGRAMI BİLGİLENDİRME TOPLANTISI</a:t>
            </a:r>
            <a:endParaRPr lang="tr-TR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tr-TR" sz="2800" dirty="0"/>
          </a:p>
        </p:txBody>
      </p:sp>
      <p:pic>
        <p:nvPicPr>
          <p:cNvPr id="4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304" y="1196752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79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" name="İçerik Yer Tutucusu 10"/>
          <p:cNvSpPr>
            <a:spLocks noGrp="1"/>
          </p:cNvSpPr>
          <p:nvPr>
            <p:ph idx="1"/>
          </p:nvPr>
        </p:nvSpPr>
        <p:spPr>
          <a:xfrm>
            <a:off x="457200" y="1131384"/>
            <a:ext cx="8229600" cy="49947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000" b="1" dirty="0" smtClean="0"/>
              <a:t>Uygulama süresi</a:t>
            </a:r>
          </a:p>
          <a:p>
            <a:r>
              <a:rPr lang="tr-TR" sz="2000" dirty="0" smtClean="0"/>
              <a:t>Yeni projelerin uygulama süresi </a:t>
            </a:r>
            <a:r>
              <a:rPr lang="tr-TR" sz="2000" u="sng" dirty="0" smtClean="0"/>
              <a:t>en fazla 18 ay </a:t>
            </a:r>
            <a:r>
              <a:rPr lang="tr-TR" sz="2000" dirty="0" smtClean="0"/>
              <a:t>olabilir.</a:t>
            </a:r>
          </a:p>
          <a:p>
            <a:pPr marL="0" indent="0">
              <a:buNone/>
            </a:pPr>
            <a:r>
              <a:rPr lang="tr-TR" sz="2000" b="1" dirty="0" smtClean="0"/>
              <a:t>Süre uzatımı</a:t>
            </a:r>
          </a:p>
          <a:p>
            <a:r>
              <a:rPr lang="tr-TR" sz="2000" dirty="0" smtClean="0"/>
              <a:t>Proje süre uzatım talepleri, uygulama süresinin bitiminden en az 3 ay önce Bakanlığa iletilir.</a:t>
            </a:r>
          </a:p>
          <a:p>
            <a:r>
              <a:rPr lang="tr-TR" sz="2000" dirty="0" smtClean="0"/>
              <a:t>Proje süresi toplamda </a:t>
            </a:r>
            <a:r>
              <a:rPr lang="tr-TR" sz="2000" u="sng" dirty="0" smtClean="0"/>
              <a:t>en fazla 6 ay uzatılabilir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b="1" dirty="0" smtClean="0"/>
              <a:t>Maliyet artışı</a:t>
            </a:r>
          </a:p>
          <a:p>
            <a:r>
              <a:rPr lang="tr-TR" sz="2000" dirty="0" smtClean="0"/>
              <a:t>Maliyet artışı gerekçesi ile </a:t>
            </a:r>
            <a:r>
              <a:rPr lang="tr-TR" sz="2000" u="sng" dirty="0" smtClean="0"/>
              <a:t>en fazla iki kez ilave kaynak </a:t>
            </a:r>
            <a:r>
              <a:rPr lang="tr-TR" sz="2000" dirty="0" smtClean="0"/>
              <a:t>talep edilebilir. </a:t>
            </a:r>
          </a:p>
          <a:p>
            <a:r>
              <a:rPr lang="tr-TR" sz="2000" dirty="0" smtClean="0"/>
              <a:t>Proje maliyetinin yüzde 10’una kadar olan maliyet artışı için ajansa, yüzde 10 ve üzeri için Bakanlığa gerekçe sunulur.</a:t>
            </a:r>
          </a:p>
          <a:p>
            <a:r>
              <a:rPr lang="tr-TR" sz="2000" dirty="0" smtClean="0"/>
              <a:t>Gerekçe raporunun onaylanmasının ardından ek maliyetin en fazla yüzde 90’ı karşılanır.</a:t>
            </a:r>
          </a:p>
          <a:p>
            <a:pPr marL="0" indent="0">
              <a:buNone/>
            </a:pPr>
            <a:r>
              <a:rPr lang="tr-TR" sz="2000" b="1" dirty="0"/>
              <a:t>Proje hesabının takibi</a:t>
            </a:r>
          </a:p>
          <a:p>
            <a:r>
              <a:rPr lang="tr-TR" sz="2000" dirty="0"/>
              <a:t>Yararlanıcı tarafından, ilgili proje hesabının ajansın yetkilendirilmiş personeli tarafından takip edilmesi amacıyla yetkilendirme yapılır.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86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" name="İçerik Yer Tutucusu 10"/>
          <p:cNvSpPr>
            <a:spLocks noGrp="1"/>
          </p:cNvSpPr>
          <p:nvPr>
            <p:ph idx="1"/>
          </p:nvPr>
        </p:nvSpPr>
        <p:spPr>
          <a:xfrm>
            <a:off x="457200" y="1131384"/>
            <a:ext cx="8229600" cy="5177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Hak ediş usulü ve ön ödeme</a:t>
            </a:r>
          </a:p>
          <a:p>
            <a:r>
              <a:rPr lang="tr-TR" sz="2000" dirty="0" smtClean="0"/>
              <a:t>Ajans, </a:t>
            </a:r>
            <a:r>
              <a:rPr lang="tr-TR" sz="2000" dirty="0"/>
              <a:t>projenin iş takvimi ve kaynak ihtiyacına göre </a:t>
            </a:r>
            <a:r>
              <a:rPr lang="tr-TR" sz="2000" u="sng" dirty="0"/>
              <a:t>hak ediş usulüyle </a:t>
            </a:r>
            <a:r>
              <a:rPr lang="tr-TR" sz="2000" dirty="0" smtClean="0"/>
              <a:t>yararlanıcıya kaynak aktarır</a:t>
            </a:r>
            <a:r>
              <a:rPr lang="tr-TR" sz="2000" dirty="0"/>
              <a:t>. </a:t>
            </a:r>
            <a:endParaRPr lang="tr-TR" sz="2000" dirty="0" smtClean="0"/>
          </a:p>
          <a:p>
            <a:r>
              <a:rPr lang="tr-TR" sz="2000" dirty="0" smtClean="0"/>
              <a:t>Ancak </a:t>
            </a:r>
            <a:r>
              <a:rPr lang="tr-TR" sz="2000" dirty="0"/>
              <a:t>projenin Program kapsamına alınmasını müteakip destek tutarının yüzde yirmisi, bir defaya mahsus olmak üzere ajans tarafından </a:t>
            </a:r>
            <a:r>
              <a:rPr lang="tr-TR" sz="2000" u="sng" dirty="0"/>
              <a:t>ön ödeme </a:t>
            </a:r>
            <a:r>
              <a:rPr lang="tr-TR" sz="2000" dirty="0"/>
              <a:t>olarak yararlanıcı proje özel hesabına </a:t>
            </a:r>
            <a:r>
              <a:rPr lang="tr-TR" sz="2000" dirty="0" smtClean="0"/>
              <a:t>aktarılır</a:t>
            </a:r>
          </a:p>
          <a:p>
            <a:pPr marL="0" indent="0">
              <a:buNone/>
            </a:pPr>
            <a:r>
              <a:rPr lang="tr-TR" sz="2000" b="1" dirty="0" smtClean="0"/>
              <a:t>Mahsup ve transfer</a:t>
            </a:r>
          </a:p>
          <a:p>
            <a:r>
              <a:rPr lang="tr-TR" sz="2000" dirty="0"/>
              <a:t>Yaralanıcı özel hesabında oluşan nemalar, sonraki kaynak aktarımlarında mahsup edilebilir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Bakanlık, ajans özel hesabındaki ihtiyaç fazlası tutarların diğer ajans özel hesaplarına aktarılması talimatı verebilir.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407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2159518253"/>
              </p:ext>
            </p:extLst>
          </p:nvPr>
        </p:nvGraphicFramePr>
        <p:xfrm>
          <a:off x="748625" y="1196752"/>
          <a:ext cx="764675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797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6" name="İçerik Yer Tutucusu 1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tr-TR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Amaç</a:t>
            </a:r>
          </a:p>
          <a:p>
            <a:pPr marL="285750" lvl="0" indent="-285750">
              <a:spcBef>
                <a:spcPts val="600"/>
              </a:spcBef>
            </a:pPr>
            <a:r>
              <a:rPr lang="tr-TR" sz="2400" dirty="0"/>
              <a:t>Ülke sathında daha dengeli bir yerleşme düzeninin </a:t>
            </a:r>
            <a:r>
              <a:rPr lang="tr-TR" sz="2400" dirty="0" smtClean="0"/>
              <a:t>sağlanması</a:t>
            </a:r>
          </a:p>
          <a:p>
            <a:pPr marL="285750" lvl="0" indent="-285750">
              <a:spcBef>
                <a:spcPts val="600"/>
              </a:spcBef>
            </a:pPr>
            <a:r>
              <a:rPr lang="tr-TR" sz="2400" dirty="0"/>
              <a:t>G</a:t>
            </a:r>
            <a:r>
              <a:rPr lang="tr-TR" sz="2400" dirty="0" smtClean="0"/>
              <a:t>öçün </a:t>
            </a:r>
            <a:r>
              <a:rPr lang="tr-TR" sz="2400" dirty="0"/>
              <a:t>kademeli olarak </a:t>
            </a:r>
            <a:r>
              <a:rPr lang="tr-TR" sz="2400" dirty="0" smtClean="0"/>
              <a:t>yönlendirilebilmesi</a:t>
            </a:r>
          </a:p>
          <a:p>
            <a:endParaRPr lang="tr-TR" sz="3200" dirty="0"/>
          </a:p>
        </p:txBody>
      </p:sp>
      <p:sp>
        <p:nvSpPr>
          <p:cNvPr id="9" name="İçerik Yer Tutucusu 19"/>
          <p:cNvSpPr txBox="1">
            <a:spLocks/>
          </p:cNvSpPr>
          <p:nvPr/>
        </p:nvSpPr>
        <p:spPr>
          <a:xfrm>
            <a:off x="4648200" y="1600199"/>
            <a:ext cx="4038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itchFamily="34" charset="0"/>
              <a:buNone/>
            </a:pPr>
            <a:r>
              <a:rPr lang="tr-TR" sz="20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Öncelik Alanları</a:t>
            </a:r>
          </a:p>
          <a:p>
            <a:pPr marL="0" indent="0">
              <a:spcBef>
                <a:spcPts val="600"/>
              </a:spcBef>
              <a:buFont typeface="Arial" pitchFamily="34" charset="0"/>
              <a:buNone/>
            </a:pPr>
            <a:r>
              <a:rPr lang="tr-TR" sz="2000" smtClean="0"/>
              <a:t>Nispeten geri kalmış ve sürekli göç veren bölgelerdeki metropolleşme eğilimi taşıyan kentsel merkezlerde;</a:t>
            </a:r>
          </a:p>
          <a:p>
            <a:pPr marL="0" indent="0">
              <a:spcBef>
                <a:spcPts val="600"/>
              </a:spcBef>
              <a:buFont typeface="Arial" pitchFamily="34" charset="0"/>
              <a:buNone/>
            </a:pPr>
            <a:endParaRPr lang="tr-TR" sz="200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</a:pPr>
            <a:r>
              <a:rPr lang="tr-TR" sz="2000" smtClean="0"/>
              <a:t>Kentsel ekonomilerin geliştirilmesi</a:t>
            </a:r>
          </a:p>
          <a:p>
            <a:pPr marL="285750" indent="-285750">
              <a:spcBef>
                <a:spcPts val="600"/>
              </a:spcBef>
            </a:pPr>
            <a:r>
              <a:rPr lang="tr-TR" sz="2000" smtClean="0"/>
              <a:t>Kentsel ve sınai altyapının geliştirilmesi</a:t>
            </a:r>
          </a:p>
          <a:p>
            <a:pPr marL="285750" indent="-285750">
              <a:spcBef>
                <a:spcPts val="600"/>
              </a:spcBef>
            </a:pPr>
            <a:r>
              <a:rPr lang="tr-TR" sz="2000" smtClean="0"/>
              <a:t>Beşeri ve sosyal sermayenin geliştirilmesi</a:t>
            </a:r>
          </a:p>
          <a:p>
            <a:pPr marL="285750" indent="-285750">
              <a:spcBef>
                <a:spcPts val="600"/>
              </a:spcBef>
            </a:pPr>
            <a:r>
              <a:rPr lang="tr-TR" sz="2000" smtClean="0"/>
              <a:t>Yurt içi ve çevre piyasalarla ticaretin ve ilişkilerin geliştirilmesi</a:t>
            </a:r>
          </a:p>
          <a:p>
            <a:pPr marL="285750" indent="-285750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</a:pPr>
            <a:endParaRPr lang="tr-TR" sz="2000" i="1" smtClean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248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167860"/>
              </p:ext>
            </p:extLst>
          </p:nvPr>
        </p:nvGraphicFramePr>
        <p:xfrm>
          <a:off x="791580" y="1314450"/>
          <a:ext cx="7668852" cy="4850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0140"/>
                <a:gridCol w="6408712"/>
              </a:tblGrid>
              <a:tr h="21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Öncelik Alanı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Proje Konuları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971918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Kentsel Ekonomilerin Geliştirilmesi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100" u="none" strike="noStrike">
                          <a:effectLst/>
                        </a:rPr>
                        <a:t>Kentsel işgücü piyasasının gelişmesine hızla katkı sağlayabilecek yeni iş alanları (lojistik, eğitim ve sağlık hizmetleri gibi) veya üretim aşamaları (düşük teknolojili imalat, operasyon hizmetleri, çağrı merkezleri gibi) geliştirilmesi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3953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100" u="none" strike="noStrike">
                          <a:effectLst/>
                        </a:rPr>
                        <a:t>Kültür, doğa ve kış turizmi gibi turizm çeşitlerinin geliştirilmesi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4368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100" u="none" strike="noStrike">
                          <a:effectLst/>
                        </a:rPr>
                        <a:t>Öncü sektörler ve bunları destekleyen sektörlerdeki firmaların rekabet gücünün yükseltilmesi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3953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100" u="none" strike="noStrike">
                          <a:effectLst/>
                        </a:rPr>
                        <a:t>Tarım ve maden sektörlerindeki katma değeri artıracak yatırımların desteklenmesi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7797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100" u="none" strike="noStrike">
                          <a:effectLst/>
                        </a:rPr>
                        <a:t>Çekim merkezlerinin önceliklerine uygun olarak yeni teknolojilerin yaygınlaştırılması ve yenilik kapasitesinin artırılması amacıyla üniversite-iş çevreleri işbirliğinin güçlendirilmesi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4368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100" u="none" strike="noStrike">
                          <a:effectLst/>
                        </a:rPr>
                        <a:t>Yenilik aktarım merkezlerinin, kuluçka merkezlerinin ve genç girişimci merkezlerinin geliştirilmesi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4368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100" u="none" strike="noStrike">
                          <a:effectLst/>
                        </a:rPr>
                        <a:t>KOBİ'lere yönelik iş destek hizmetlerinin istihdam ve verimliliği artıracak yönde geliştirilmesi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7797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100" u="none" strike="noStrike" dirty="0">
                          <a:effectLst/>
                        </a:rPr>
                        <a:t>Kentlerde sosyal ve ekonomik canlılık yaratacak stratejik projelerin ve bu projelerin hayata geçirilmesine yönelik altyapı yatırımlarının desteklenmesi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3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367125"/>
              </p:ext>
            </p:extLst>
          </p:nvPr>
        </p:nvGraphicFramePr>
        <p:xfrm>
          <a:off x="457200" y="1844824"/>
          <a:ext cx="8229600" cy="3456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6528"/>
                <a:gridCol w="6563072"/>
              </a:tblGrid>
              <a:tr h="25119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Öncelik Alanı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Proje Konuları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</a:tr>
              <a:tr h="25119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Kentsel ve Sınai Altyapının </a:t>
                      </a:r>
                      <a:r>
                        <a:rPr lang="tr-TR" sz="1200" u="none" strike="noStrike" dirty="0" smtClean="0">
                          <a:effectLst/>
                        </a:rPr>
                        <a:t>Geliştirilmesi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>
                          <a:effectLst/>
                        </a:rPr>
                        <a:t>Lojistik merkezlerin oluşturulması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7558" marR="8058" marT="8058" marB="0" anchor="ctr"/>
                </a:tc>
              </a:tr>
              <a:tr h="8967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 dirty="0">
                          <a:effectLst/>
                        </a:rPr>
                        <a:t>Sanayileşmenin organize alanlara yönlendirilmesi, kümelenme odaklı ihtisas OSB’lerin oluşturulması, </a:t>
                      </a:r>
                      <a:r>
                        <a:rPr lang="tr-TR" sz="1200" u="none" strike="noStrike" dirty="0" err="1">
                          <a:effectLst/>
                        </a:rPr>
                        <a:t>KSS’den</a:t>
                      </a:r>
                      <a:r>
                        <a:rPr lang="tr-TR" sz="1200" u="none" strike="noStrike" dirty="0">
                          <a:effectLst/>
                        </a:rPr>
                        <a:t> OSB’ye dönüşüm </a:t>
                      </a:r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projelerinin</a:t>
                      </a:r>
                      <a:r>
                        <a:rPr lang="tr-TR" sz="1200" u="none" strike="noStrike" dirty="0">
                          <a:effectLst/>
                        </a:rPr>
                        <a:t> desteklenmesi, İŞGEM ve benzeri sanayinin ortak kullanımına yönelik alt ve üst yapının oluşturulması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7558" marR="8058" marT="8058" marB="0" anchor="ctr"/>
                </a:tc>
              </a:tr>
              <a:tr h="45465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>
                          <a:effectLst/>
                        </a:rPr>
                        <a:t>Turizm faaliyetlerinin çeşitlendirilmesi ve kalitesinin artırılmasına hizmet edecek altyapının geliştirilmesi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7558" marR="8058" marT="8058" marB="0" anchor="ctr"/>
                </a:tc>
              </a:tr>
              <a:tr h="6757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>
                          <a:effectLst/>
                        </a:rPr>
                        <a:t>Tarih ve kültür turizmine yönelik potansiyelin restorasyon ve alan düzenlemeleri ile ortaya çıkarılması, tarihi eski yolların canlandırılması ve mevcut kalıntıların restorasyonunun yapılması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7558" marR="8058" marT="8058" marB="0" anchor="ctr"/>
                </a:tc>
              </a:tr>
              <a:tr h="6757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>
                          <a:effectLst/>
                        </a:rPr>
                        <a:t>Tarih ve kültür turizmine yönelik potansiyelin restorasyon ve alan düzenlemeleri ile ortaya çıkarılması, tarihi eski yolların canlandırılması ve mevcut kalıntıların restorasyonunun yapılması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7558" marR="8058" marT="8058" marB="0" anchor="ctr"/>
                </a:tc>
              </a:tr>
              <a:tr h="2511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 dirty="0">
                          <a:effectLst/>
                        </a:rPr>
                        <a:t>Geleneksel iş ve ticaret merkezlerinin ihyası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7558" marR="8058" marT="805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384773"/>
              </p:ext>
            </p:extLst>
          </p:nvPr>
        </p:nvGraphicFramePr>
        <p:xfrm>
          <a:off x="539750" y="1331186"/>
          <a:ext cx="8064500" cy="4402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7994"/>
                <a:gridCol w="6336506"/>
              </a:tblGrid>
              <a:tr h="4441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Öncelik Alanı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Proje Konuları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4416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Beşeri ve Sosyal </a:t>
                      </a:r>
                      <a:r>
                        <a:rPr lang="tr-TR" sz="1200" u="none" strike="noStrike">
                          <a:effectLst/>
                        </a:rPr>
                        <a:t>Sermayenin </a:t>
                      </a:r>
                      <a:r>
                        <a:rPr lang="tr-TR" sz="1200" u="none" strike="noStrike" smtClean="0">
                          <a:effectLst/>
                        </a:rPr>
                        <a:t>Geliştirilmesi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>
                          <a:effectLst/>
                        </a:rPr>
                        <a:t>Üniversitelerin eğitim kalitesinin ve araştırma kapasitesinin geliştirilmesi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4441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>
                          <a:effectLst/>
                        </a:rPr>
                        <a:t>Mesleki eğitim-üniversite ilişkisinin güçlendirilmesi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8663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>
                          <a:effectLst/>
                        </a:rPr>
                        <a:t>OSB ve uygun KSS’lerde mesleki eğitim sağlanabilecek, uygulamalı eğitim merkezlerinin kurulması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8795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>
                          <a:effectLst/>
                        </a:rPr>
                        <a:t>Düşük nitelikli yaşam alanlarında bulunan dezavantajlı kesimlerin yaşam kalitesinin artırılması ve şehre entegrasyonu amacıyla ilgili şehir özelliklerine uygun mekânsal düzenlemelerin yapılması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4441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>
                          <a:effectLst/>
                        </a:rPr>
                        <a:t>Şehir kültürünün ve şehirlilik bilincinin geliştirilmesi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  <a:tr h="8795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•"/>
                      </a:pPr>
                      <a:r>
                        <a:rPr lang="tr-TR" sz="1200" u="none" strike="noStrike" dirty="0">
                          <a:effectLst/>
                        </a:rPr>
                        <a:t>Rekabet gücünü destekleyen, kesimler arası ortak çalışma kültürüne dayanan bölgesel ve yerel işbirliği kurumlarının fiziki, sosyal, beşeri ve kurumsal altyapısı geliştirilmesi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58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690804"/>
              </p:ext>
            </p:extLst>
          </p:nvPr>
        </p:nvGraphicFramePr>
        <p:xfrm>
          <a:off x="457200" y="1628800"/>
          <a:ext cx="8229600" cy="3816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2512"/>
                <a:gridCol w="6707088"/>
              </a:tblGrid>
              <a:tr h="30193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Öncelik Alanı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2" marR="8632" marT="86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Proje Konuları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2" marR="8632" marT="8632" marB="0" anchor="b"/>
                </a:tc>
              </a:tr>
              <a:tr h="81219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</a:rPr>
                        <a:t>Yurt İçi ve Çevre Piyasalarla Ticaretin ve İlişkilerin </a:t>
                      </a:r>
                      <a:r>
                        <a:rPr lang="tr-TR" sz="1200" u="none" strike="noStrike" dirty="0" smtClean="0">
                          <a:effectLst/>
                        </a:rPr>
                        <a:t>Geliştirilmesi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2" marR="8632" marT="8632" marB="0" anchor="ctr"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tr-TR" sz="1200" u="none" strike="noStrike" dirty="0">
                          <a:effectLst/>
                        </a:rPr>
                        <a:t>Bölgesel çekim merkezleri ile çevre yöreler arasındaki ilişkilerin ve işbirliklerinin geliştirilmesi konusunda yerel yönetimlerin ve iş örgütlerinin teknik ve yönetsel kapasitelerinin geliştirilmesi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3076" marR="8632" marT="8632" marB="0" anchor="ctr"/>
                </a:tc>
              </a:tr>
              <a:tr h="107789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tr-TR" sz="1200" u="none" strike="noStrike" dirty="0">
                          <a:effectLst/>
                        </a:rPr>
                        <a:t>Sınır komşularımızla ticari ilişkileri geliştirmek üzere, dış politikamızla bağlantılı olarak, sınır kapılarındaki altyapı ve hizmet kalitesi ile bu ülkelere olan ulaştırma bağlantılarının geliştirilmesi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3076" marR="8632" marT="8632" marB="0" anchor="ctr"/>
                </a:tc>
              </a:tr>
              <a:tr h="54649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tr-TR" sz="1200" u="none" strike="noStrike" dirty="0">
                          <a:effectLst/>
                        </a:rPr>
                        <a:t>Üniversite bünyesinde firmalara yönelik olarak ihracatı destekleyici hizmetler sağlanması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3076" marR="8632" marT="8632" marB="0" anchor="ctr"/>
                </a:tc>
              </a:tr>
              <a:tr h="107789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tr-TR" sz="1200" u="none" strike="noStrike" dirty="0">
                          <a:effectLst/>
                        </a:rPr>
                        <a:t>Yurt içi ve yurt dışı ticaretin geliştirilmesine yerel ve ulusal markaların tanıtılmasına yönelik olarak uygun şehirlerde fizibilite çalışmasına dayalı fuar ve kongre merkezlerinin kurulmasının desteklenmesi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3076" marR="8632" marT="863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77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711439"/>
              </p:ext>
            </p:extLst>
          </p:nvPr>
        </p:nvGraphicFramePr>
        <p:xfrm>
          <a:off x="1619672" y="1412776"/>
          <a:ext cx="5760640" cy="4480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00200"/>
                <a:gridCol w="396044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r-TR" sz="2000" dirty="0" smtClean="0"/>
                        <a:t>İl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smtClean="0"/>
                        <a:t>İlgili Kalkınma</a:t>
                      </a:r>
                      <a:r>
                        <a:rPr lang="tr-TR" sz="2000" baseline="0" dirty="0" smtClean="0"/>
                        <a:t> Ajansı</a:t>
                      </a:r>
                      <a:endParaRPr lang="tr-TR" sz="2000" dirty="0"/>
                    </a:p>
                  </a:txBody>
                  <a:tcPr/>
                </a:tc>
              </a:tr>
              <a:tr h="555055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Adana</a:t>
                      </a:r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Mersin</a:t>
                      </a:r>
                      <a:endParaRPr lang="tr-TR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Çukurova Kalkınma Ajansı</a:t>
                      </a:r>
                      <a:endParaRPr lang="tr-TR" sz="2000" i="0" dirty="0"/>
                    </a:p>
                  </a:txBody>
                  <a:tcPr anchor="ctr"/>
                </a:tc>
              </a:tr>
              <a:tr h="555055">
                <a:tc>
                  <a:txBody>
                    <a:bodyPr/>
                    <a:lstStyle/>
                    <a:p>
                      <a:pPr marL="285750" lvl="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Diyarbakır</a:t>
                      </a:r>
                    </a:p>
                    <a:p>
                      <a:pPr marL="285750" lvl="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Şanlıurfa </a:t>
                      </a:r>
                      <a:endParaRPr lang="tr-TR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Karacadağ Kalkınma Ajansı</a:t>
                      </a:r>
                      <a:endParaRPr lang="tr-TR" sz="2000" i="0" dirty="0"/>
                    </a:p>
                  </a:txBody>
                  <a:tcPr anchor="ctr"/>
                </a:tc>
              </a:tr>
              <a:tr h="321579">
                <a:tc>
                  <a:txBody>
                    <a:bodyPr/>
                    <a:lstStyle/>
                    <a:p>
                      <a:pPr marL="285750" lvl="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Elazığ</a:t>
                      </a:r>
                    </a:p>
                    <a:p>
                      <a:pPr marL="285750" lvl="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Malatya</a:t>
                      </a:r>
                      <a:endParaRPr lang="tr-TR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tr-TR" sz="2000" dirty="0" smtClean="0"/>
                        <a:t>Fırat Kalkınma Ajansı</a:t>
                      </a:r>
                      <a:endParaRPr lang="tr-TR" sz="2000" i="0" dirty="0"/>
                    </a:p>
                  </a:txBody>
                  <a:tcPr anchor="ctr"/>
                </a:tc>
              </a:tr>
              <a:tr h="376527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Erzurum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Kuzeydoğu Anadolu Kalkınma Ajansı</a:t>
                      </a:r>
                      <a:endParaRPr lang="tr-TR" sz="2000" i="0" dirty="0"/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Gaziantep</a:t>
                      </a:r>
                      <a:endParaRPr lang="tr-TR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İpekyolu Kalkınma Ajansı</a:t>
                      </a:r>
                      <a:endParaRPr lang="tr-TR" sz="2000" i="0" dirty="0"/>
                    </a:p>
                  </a:txBody>
                  <a:tcPr anchor="ctr"/>
                </a:tc>
              </a:tr>
              <a:tr h="321579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Mardin </a:t>
                      </a:r>
                      <a:endParaRPr lang="tr-TR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Dicle Kalkınma Ajansı</a:t>
                      </a:r>
                      <a:endParaRPr lang="tr-TR" sz="2000" i="0" dirty="0"/>
                    </a:p>
                  </a:txBody>
                  <a:tcPr anchor="ctr"/>
                </a:tc>
              </a:tr>
              <a:tr h="321579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Sivas </a:t>
                      </a:r>
                      <a:endParaRPr lang="tr-TR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tr-TR" sz="2000" dirty="0" smtClean="0"/>
                        <a:t>Orta Anadolu Kalkınma Ajansı</a:t>
                      </a:r>
                      <a:endParaRPr lang="tr-TR" sz="2000" i="0" dirty="0"/>
                    </a:p>
                  </a:txBody>
                  <a:tcPr anchor="ctr"/>
                </a:tc>
              </a:tr>
              <a:tr h="321579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smtClean="0"/>
                        <a:t>Van </a:t>
                      </a:r>
                      <a:endParaRPr lang="tr-TR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tr-TR" sz="2000" dirty="0" smtClean="0"/>
                        <a:t>Doğu Anadolu Kalkınma Ajansı</a:t>
                      </a:r>
                      <a:endParaRPr lang="tr-TR" sz="2000" i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4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0" name="İçerik Yer Tutucusu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tr-TR" sz="2400" dirty="0" smtClean="0"/>
              <a:t>Yararlanıcılar: kamu </a:t>
            </a:r>
            <a:r>
              <a:rPr lang="tr-TR" sz="2400" dirty="0"/>
              <a:t>kurum ve </a:t>
            </a:r>
            <a:r>
              <a:rPr lang="tr-TR" sz="2400" dirty="0" smtClean="0"/>
              <a:t>kuruluşları, </a:t>
            </a:r>
            <a:r>
              <a:rPr lang="tr-TR" sz="2400" dirty="0"/>
              <a:t>kalkınma </a:t>
            </a:r>
            <a:r>
              <a:rPr lang="tr-TR" sz="2400" dirty="0" smtClean="0"/>
              <a:t>ajansları, </a:t>
            </a:r>
            <a:r>
              <a:rPr lang="tr-TR" sz="2400" dirty="0"/>
              <a:t>kamu yararına çalışan dernek ve </a:t>
            </a:r>
            <a:r>
              <a:rPr lang="tr-TR" sz="2400" dirty="0" smtClean="0"/>
              <a:t>vakıflar, üniversiteler, </a:t>
            </a:r>
            <a:r>
              <a:rPr lang="tr-TR" sz="2400" dirty="0"/>
              <a:t>kamu kurumu niteliğindeki meslek </a:t>
            </a:r>
            <a:r>
              <a:rPr lang="tr-TR" sz="2400" dirty="0" smtClean="0"/>
              <a:t>kuruluşları, </a:t>
            </a:r>
            <a:r>
              <a:rPr lang="tr-TR" sz="2400" dirty="0"/>
              <a:t>il özel </a:t>
            </a:r>
            <a:r>
              <a:rPr lang="tr-TR" sz="2400" dirty="0" smtClean="0"/>
              <a:t>idareleri, belediyeler </a:t>
            </a:r>
            <a:r>
              <a:rPr lang="tr-TR" sz="2400" dirty="0"/>
              <a:t>ve mahalli idare </a:t>
            </a:r>
            <a:r>
              <a:rPr lang="tr-TR" sz="2400" dirty="0" smtClean="0"/>
              <a:t>birlikleri</a:t>
            </a:r>
          </a:p>
          <a:p>
            <a:pPr lvl="0"/>
            <a:r>
              <a:rPr lang="tr-TR" sz="2400" dirty="0" smtClean="0"/>
              <a:t>Kamu kurum ve kuruluşları hariç asgari yüzde 25 eş finansman</a:t>
            </a:r>
          </a:p>
          <a:p>
            <a:pPr lvl="0"/>
            <a:r>
              <a:rPr lang="tr-TR" sz="2400" dirty="0" smtClean="0"/>
              <a:t>Fizibilite desteği</a:t>
            </a:r>
          </a:p>
          <a:p>
            <a:pPr lvl="0"/>
            <a:r>
              <a:rPr lang="tr-TR" sz="2400" dirty="0" smtClean="0"/>
              <a:t>Gerekli izin ve onayların yararlanıcı tarafından tamamlanması ve belgelerinin fizibilite </a:t>
            </a:r>
            <a:r>
              <a:rPr lang="tr-TR" sz="2400" dirty="0"/>
              <a:t>ile birlikte </a:t>
            </a:r>
            <a:r>
              <a:rPr lang="tr-TR" sz="2400" dirty="0" smtClean="0"/>
              <a:t>ajansa sunulması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399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konuralp.sezgili\Desktop\Fotoğraflar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91580" y="539098"/>
            <a:ext cx="8007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pPr algn="ctr"/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CAZİBE </a:t>
            </a:r>
            <a:r>
              <a:rPr lang="tr-T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MERKEZLERİNİ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DESTEKLEME PROGRAMI</a:t>
            </a:r>
            <a:endParaRPr lang="tr-TR" sz="2800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" name="İçerik Yer Tutucusu 7"/>
          <p:cNvSpPr>
            <a:spLocks noGrp="1"/>
          </p:cNvSpPr>
          <p:nvPr>
            <p:ph idx="1"/>
          </p:nvPr>
        </p:nvSpPr>
        <p:spPr>
          <a:xfrm>
            <a:off x="569975" y="2060848"/>
            <a:ext cx="8229600" cy="4525963"/>
          </a:xfrm>
        </p:spPr>
        <p:txBody>
          <a:bodyPr>
            <a:normAutofit/>
          </a:bodyPr>
          <a:lstStyle/>
          <a:p>
            <a:r>
              <a:rPr lang="tr-TR" sz="2400" dirty="0"/>
              <a:t>İşletme ve yönetim modelinin ortaya konulması</a:t>
            </a:r>
          </a:p>
          <a:p>
            <a:r>
              <a:rPr lang="tr-TR" sz="2400" dirty="0"/>
              <a:t>Kamulaştırma ve gayrimenkul alımının program desteğinden </a:t>
            </a:r>
            <a:r>
              <a:rPr lang="tr-TR" sz="2400" dirty="0" smtClean="0"/>
              <a:t>faydalanamaması</a:t>
            </a:r>
            <a:endParaRPr lang="tr-TR" sz="2400" dirty="0"/>
          </a:p>
          <a:p>
            <a:r>
              <a:rPr lang="tr-TR" sz="2400" dirty="0" smtClean="0"/>
              <a:t>Yıl boyunca fiziki ve mali ilerleme sağlanamayan projeler Ajansın teklifi üzerine Bakanlıkça Program kapsamından çıkarılır.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431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4335</TotalTime>
  <Words>919</Words>
  <Application>Microsoft Office PowerPoint</Application>
  <PresentationFormat>Ekran Gösterisi (4:3)</PresentationFormat>
  <Paragraphs>117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Geneva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Konuralp Sezgili</dc:creator>
  <cp:lastModifiedBy>RIFAT DURAN</cp:lastModifiedBy>
  <cp:revision>320</cp:revision>
  <cp:lastPrinted>2017-04-25T10:49:27Z</cp:lastPrinted>
  <dcterms:created xsi:type="dcterms:W3CDTF">2014-06-19T10:06:18Z</dcterms:created>
  <dcterms:modified xsi:type="dcterms:W3CDTF">2017-04-28T07:34:09Z</dcterms:modified>
</cp:coreProperties>
</file>